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18"/>
  </p:notesMasterIdLst>
  <p:handoutMasterIdLst>
    <p:handoutMasterId r:id="rId19"/>
  </p:handoutMasterIdLst>
  <p:sldIdLst>
    <p:sldId id="258" r:id="rId2"/>
    <p:sldId id="259" r:id="rId3"/>
    <p:sldId id="514" r:id="rId4"/>
    <p:sldId id="562" r:id="rId5"/>
    <p:sldId id="577" r:id="rId6"/>
    <p:sldId id="563" r:id="rId7"/>
    <p:sldId id="568" r:id="rId8"/>
    <p:sldId id="569" r:id="rId9"/>
    <p:sldId id="570" r:id="rId10"/>
    <p:sldId id="571" r:id="rId11"/>
    <p:sldId id="572" r:id="rId12"/>
    <p:sldId id="574" r:id="rId13"/>
    <p:sldId id="575" r:id="rId14"/>
    <p:sldId id="567" r:id="rId15"/>
    <p:sldId id="565" r:id="rId16"/>
    <p:sldId id="5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514"/>
            <p14:sldId id="562"/>
            <p14:sldId id="577"/>
            <p14:sldId id="563"/>
            <p14:sldId id="568"/>
            <p14:sldId id="569"/>
            <p14:sldId id="570"/>
            <p14:sldId id="571"/>
            <p14:sldId id="572"/>
            <p14:sldId id="574"/>
            <p14:sldId id="575"/>
            <p14:sldId id="567"/>
            <p14:sldId id="565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6247" autoAdjust="0"/>
  </p:normalViewPr>
  <p:slideViewPr>
    <p:cSldViewPr snapToGrid="0" snapToObjects="1">
      <p:cViewPr varScale="1">
        <p:scale>
          <a:sx n="106" d="100"/>
          <a:sy n="106" d="100"/>
        </p:scale>
        <p:origin x="16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507C33-6055-6818-108A-1878B0D811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ECB2C-62D2-7185-D037-08A7FD57E8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38C4-CD1A-4C2E-84C0-F725A5EEA1A1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DE357-C3FE-E201-8A9A-64E56E429B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E61A-B793-EC07-1D3E-0E3007BE4E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B5D21-BED2-48FB-A6FC-486221C26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10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B6EA3-E5EB-91FF-4C79-80E9150A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7CD1F-7289-E812-2FCC-A76F158CB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42DD5-3A1E-6B67-9861-E8A1EB4EA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66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7C93-79F6-39D9-91FB-40864795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31033-FD3E-DDB6-0044-F1B022001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6E7DE-CA57-522E-F23E-5F56523A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98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E963B-8C60-3E22-0401-0B84FA8E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85742-0A59-BAE9-9FED-67BA19A05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70A4C-03F8-C9DB-37DF-246DAF137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82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616CE-8C82-CDE7-304E-C5CA77C8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0799C-F87F-8EE1-8EB6-7D7C89CEB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995C6-B0EE-C3DF-6511-FF2D86C13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7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1D3C-C15D-E5BC-F632-53F25E83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8B695-D47C-974E-17A4-9746E25FA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63B1C-92CE-1265-5E19-C9113EA7F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226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397C6-78FB-4DDE-42AF-936D5D1A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7C730-7FB4-9A32-7C1F-A3561CA5A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FCCD6-7AE1-439E-22E4-B49A9C3E5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2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315F-FEAF-318D-22F3-87DC091B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6861C-AF8F-9B65-6C56-E6B5C2D6B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8BB03-E7D6-5471-EEDF-98BDA44CD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20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Statistical analysis Presentation - PP24589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Statistical analysis Presentation - PP24589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13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12" Type="http://schemas.openxmlformats.org/officeDocument/2006/relationships/package" Target="../embeddings/Microsoft_Word_Document.docx"/><Relationship Id="rId17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emf"/><Relationship Id="rId14" Type="http://schemas.openxmlformats.org/officeDocument/2006/relationships/package" Target="../embeddings/Microsoft_Word_Document1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685800" y="2204434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AGENTS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Agent-based Cybersecurity Forensic Platform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Case: Investment Banking Security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821240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Development Individual Project: Presentation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by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PP24589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October 2025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2"/>
    </mc:Choice>
    <mc:Fallback xmlns="">
      <p:transition spd="slow" advTm="19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ED69E-BF53-F603-9005-ECBBFEBE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405048-67D6-DAC1-0168-CB4B304F392B}"/>
              </a:ext>
            </a:extLst>
          </p:cNvPr>
          <p:cNvSpPr txBox="1"/>
          <p:nvPr/>
        </p:nvSpPr>
        <p:spPr>
          <a:xfrm>
            <a:off x="277177" y="1606829"/>
            <a:ext cx="8079172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Threat Distribution Analysis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AC257-BF4B-E1F5-F262-0C01EBCC41A4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Results - Visual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92A5F-CEC4-BE47-1C38-83A5BF94EC29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3AAE1-EE1A-1C60-1394-9785BC970283}"/>
              </a:ext>
            </a:extLst>
          </p:cNvPr>
          <p:cNvSpPr txBox="1"/>
          <p:nvPr/>
        </p:nvSpPr>
        <p:spPr>
          <a:xfrm>
            <a:off x="5567881" y="1580123"/>
            <a:ext cx="3253320" cy="324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2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  <a:p>
            <a:pPr algn="ctr"/>
            <a:endParaRPr lang="en-GB" sz="1400" b="1" u="sng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1C4EB-29E5-12B1-9179-4623D9482B98}"/>
              </a:ext>
            </a:extLst>
          </p:cNvPr>
          <p:cNvSpPr txBox="1"/>
          <p:nvPr/>
        </p:nvSpPr>
        <p:spPr>
          <a:xfrm>
            <a:off x="5324917" y="2262035"/>
            <a:ext cx="3715047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✓ </a:t>
            </a:r>
            <a:r>
              <a:rPr lang="en-GB" sz="1000" b="1" dirty="0">
                <a:solidFill>
                  <a:schemeClr val="accent5"/>
                </a:solidFill>
              </a:rPr>
              <a:t>Clean Files: 89%</a:t>
            </a:r>
          </a:p>
          <a:p>
            <a:r>
              <a:rPr lang="en-GB" sz="1000" dirty="0"/>
              <a:t>75 legitimate files - no false positives</a:t>
            </a:r>
          </a:p>
          <a:p>
            <a:r>
              <a:rPr lang="en-GB" sz="1000" dirty="0"/>
              <a:t>⚠ </a:t>
            </a:r>
            <a:r>
              <a:rPr lang="en-GB" sz="1000" b="1" dirty="0">
                <a:solidFill>
                  <a:srgbClr val="FF0000"/>
                </a:solidFill>
              </a:rPr>
              <a:t>CRITICAL: 4%</a:t>
            </a:r>
          </a:p>
          <a:p>
            <a:r>
              <a:rPr lang="en-GB" sz="1000" dirty="0"/>
              <a:t>4 files quarantined (</a:t>
            </a:r>
            <a:r>
              <a:rPr lang="en-GB" sz="1000" dirty="0" err="1"/>
              <a:t>zeus</a:t>
            </a:r>
            <a:r>
              <a:rPr lang="en-GB" sz="1000" dirty="0"/>
              <a:t>, </a:t>
            </a:r>
            <a:r>
              <a:rPr lang="en-GB" sz="1000" dirty="0" err="1"/>
              <a:t>credential_stealer</a:t>
            </a:r>
            <a:r>
              <a:rPr lang="en-GB" sz="1000" dirty="0"/>
              <a:t>, ransomware)</a:t>
            </a:r>
          </a:p>
          <a:p>
            <a:r>
              <a:rPr lang="en-GB" sz="1000" dirty="0"/>
              <a:t>⚠ </a:t>
            </a:r>
            <a:r>
              <a:rPr lang="en-GB" sz="1000" b="1" dirty="0">
                <a:solidFill>
                  <a:schemeClr val="accent2"/>
                </a:solidFill>
              </a:rPr>
              <a:t>HIGH: 1%</a:t>
            </a:r>
          </a:p>
          <a:p>
            <a:r>
              <a:rPr lang="en-GB" sz="1000" dirty="0"/>
              <a:t>1 high-threat file detected</a:t>
            </a:r>
          </a:p>
          <a:p>
            <a:r>
              <a:rPr lang="en-GB" sz="1000" dirty="0"/>
              <a:t>⚠ </a:t>
            </a:r>
            <a:r>
              <a:rPr lang="en-GB" sz="1000" b="1" dirty="0">
                <a:solidFill>
                  <a:schemeClr val="accent4"/>
                </a:solidFill>
              </a:rPr>
              <a:t>MEDIUM: 2%</a:t>
            </a:r>
          </a:p>
          <a:p>
            <a:r>
              <a:rPr lang="en-GB" sz="1000" dirty="0"/>
              <a:t>2 medium-threat files (phishing attempts)</a:t>
            </a:r>
          </a:p>
          <a:p>
            <a:r>
              <a:rPr lang="en-GB" sz="1000" dirty="0">
                <a:solidFill>
                  <a:srgbClr val="002060"/>
                </a:solidFill>
              </a:rPr>
              <a:t>ℹ </a:t>
            </a:r>
            <a:r>
              <a:rPr lang="en-GB" sz="1000" b="1" dirty="0">
                <a:solidFill>
                  <a:schemeClr val="accent6"/>
                </a:solidFill>
              </a:rPr>
              <a:t>LOW: 4% - </a:t>
            </a:r>
            <a:r>
              <a:rPr lang="en-GB" sz="1000" dirty="0"/>
              <a:t>4 low-threat files (adware, suspicious scripts)</a:t>
            </a:r>
          </a:p>
          <a:p>
            <a:r>
              <a:rPr lang="en-GB" sz="1000" b="1" dirty="0"/>
              <a:t>Detection Accuracy:</a:t>
            </a:r>
            <a:r>
              <a:rPr lang="en-GB" sz="1000" dirty="0"/>
              <a:t> 100% Precision; 100% Recall; 0% False Positive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FFB85-A055-6FA4-6670-9B0A96E5509E}"/>
              </a:ext>
            </a:extLst>
          </p:cNvPr>
          <p:cNvSpPr txBox="1"/>
          <p:nvPr/>
        </p:nvSpPr>
        <p:spPr>
          <a:xfrm>
            <a:off x="5324918" y="4689770"/>
            <a:ext cx="3715046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📉 Downward Trend</a:t>
            </a:r>
          </a:p>
          <a:p>
            <a:r>
              <a:rPr lang="en-GB" sz="1000" dirty="0"/>
              <a:t>Threat detection decreasing over 30 days - improved security</a:t>
            </a:r>
          </a:p>
          <a:p>
            <a:r>
              <a:rPr lang="en-GB" sz="1000" dirty="0"/>
              <a:t>📊 Peak Periods</a:t>
            </a:r>
          </a:p>
          <a:p>
            <a:r>
              <a:rPr lang="en-GB" sz="1000" dirty="0"/>
              <a:t>Early: 3-4 threats/day → Recent: 0-2 threats/day (65% reduction)</a:t>
            </a:r>
          </a:p>
          <a:p>
            <a:r>
              <a:rPr lang="en-GB" sz="1000" dirty="0"/>
              <a:t>🔍 Pattern Recognition</a:t>
            </a:r>
          </a:p>
          <a:p>
            <a:r>
              <a:rPr lang="en-GB" sz="1000" dirty="0"/>
              <a:t>Irregular spikes = targeted attacks, not random scanning</a:t>
            </a:r>
          </a:p>
          <a:p>
            <a:r>
              <a:rPr lang="en-GB" sz="1000" dirty="0"/>
              <a:t>✓ System Effectiveness</a:t>
            </a:r>
          </a:p>
          <a:p>
            <a:r>
              <a:rPr lang="en-GB" sz="1000" dirty="0"/>
              <a:t>Continuous detection, zero downtime, real-time alerting maintained</a:t>
            </a:r>
          </a:p>
          <a:p>
            <a:r>
              <a:rPr lang="en-GB" sz="1000" b="1" dirty="0"/>
              <a:t>30-Day Summary:</a:t>
            </a:r>
            <a:r>
              <a:rPr lang="en-GB" sz="1000" dirty="0"/>
              <a:t> Consistent detection capability | Zero gaps | Threat volume reduced 65%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FAD47-3591-247C-F4E2-A14CD5557BBE}"/>
              </a:ext>
            </a:extLst>
          </p:cNvPr>
          <p:cNvSpPr txBox="1"/>
          <p:nvPr/>
        </p:nvSpPr>
        <p:spPr>
          <a:xfrm>
            <a:off x="5567881" y="4339069"/>
            <a:ext cx="325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Analysis</a:t>
            </a:r>
          </a:p>
        </p:txBody>
      </p:sp>
      <p:pic>
        <p:nvPicPr>
          <p:cNvPr id="15" name="Picture 14" descr="A blue circle with multi colored bars">
            <a:extLst>
              <a:ext uri="{FF2B5EF4-FFF2-40B4-BE49-F238E27FC236}">
                <a16:creationId xmlns:a16="http://schemas.microsoft.com/office/drawing/2014/main" id="{11AA9F26-951C-EC77-E75C-A6487CA2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4" y="1880570"/>
            <a:ext cx="3072605" cy="2575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4749B9-F77E-6BAA-E45C-16ECFEE3069C}"/>
              </a:ext>
            </a:extLst>
          </p:cNvPr>
          <p:cNvSpPr txBox="1"/>
          <p:nvPr/>
        </p:nvSpPr>
        <p:spPr>
          <a:xfrm>
            <a:off x="2646491" y="3947536"/>
            <a:ext cx="407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Threat Detection Timeline (30-Day Analysis)</a:t>
            </a:r>
          </a:p>
        </p:txBody>
      </p:sp>
      <p:pic>
        <p:nvPicPr>
          <p:cNvPr id="18" name="Picture 17" descr="A graph with red lines and black text">
            <a:extLst>
              <a:ext uri="{FF2B5EF4-FFF2-40B4-BE49-F238E27FC236}">
                <a16:creationId xmlns:a16="http://schemas.microsoft.com/office/drawing/2014/main" id="{6887BF61-0B10-01A6-96C9-4B4B98C3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43" y="4437346"/>
            <a:ext cx="5125775" cy="22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35EC-C4BF-59D8-9ECC-B199D2C8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72627-45FD-0FE1-1B43-0B28F23FE250}"/>
              </a:ext>
            </a:extLst>
          </p:cNvPr>
          <p:cNvSpPr txBox="1"/>
          <p:nvPr/>
        </p:nvSpPr>
        <p:spPr>
          <a:xfrm>
            <a:off x="277177" y="1606829"/>
            <a:ext cx="8079172" cy="2277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Threat Distribution Analysis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757E6-9110-A6D4-DBB8-36629C45FBF3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Compliance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FF512-54FD-BC6A-EBD4-5FCDC79DDC26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C1BED-B836-CBA5-2D1B-8A44C7973AE5}"/>
              </a:ext>
            </a:extLst>
          </p:cNvPr>
          <p:cNvSpPr txBox="1"/>
          <p:nvPr/>
        </p:nvSpPr>
        <p:spPr>
          <a:xfrm>
            <a:off x="932489" y="6195314"/>
            <a:ext cx="776787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/>
              <a:t>⚠ </a:t>
            </a:r>
            <a:r>
              <a:rPr lang="en-GB" sz="1000" b="1" dirty="0">
                <a:solidFill>
                  <a:schemeClr val="accent2">
                    <a:lumMod val="50000"/>
                  </a:schemeClr>
                </a:solidFill>
              </a:rPr>
              <a:t>Priority Action Items</a:t>
            </a:r>
          </a:p>
          <a:p>
            <a:r>
              <a:rPr lang="en-GB" sz="1000" b="1" dirty="0">
                <a:solidFill>
                  <a:srgbClr val="FF0000"/>
                </a:solidFill>
              </a:rPr>
              <a:t>CRITICAL</a:t>
            </a:r>
            <a:r>
              <a:rPr lang="en-GB" sz="1000" b="1" dirty="0"/>
              <a:t>:</a:t>
            </a:r>
            <a:r>
              <a:rPr lang="en-GB" sz="1000" dirty="0"/>
              <a:t> FFIEC quarterly logging review 	</a:t>
            </a:r>
            <a:r>
              <a:rPr lang="en-GB" sz="1000" b="1" dirty="0">
                <a:solidFill>
                  <a:schemeClr val="accent2">
                    <a:lumMod val="75000"/>
                  </a:schemeClr>
                </a:solidFill>
              </a:rPr>
              <a:t>WARNING:</a:t>
            </a:r>
            <a:r>
              <a:rPr lang="en-GB" sz="1000" dirty="0"/>
              <a:t> PCI-DSS firewall rules update 	</a:t>
            </a:r>
            <a:r>
              <a:rPr lang="en-GB" sz="1000" b="1" dirty="0">
                <a:solidFill>
                  <a:srgbClr val="0070C0"/>
                </a:solidFill>
              </a:rPr>
              <a:t>INFO:</a:t>
            </a:r>
            <a:r>
              <a:rPr lang="en-GB" sz="1000" dirty="0"/>
              <a:t> GDPR data retention review</a:t>
            </a:r>
          </a:p>
          <a:p>
            <a:r>
              <a:rPr lang="en-GB" sz="1000" dirty="0"/>
              <a:t>Due: 7 days 			Due: 14 days 			Due: 30 days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1534C-B276-A97C-AB07-4B020B19DE62}"/>
              </a:ext>
            </a:extLst>
          </p:cNvPr>
          <p:cNvSpPr txBox="1"/>
          <p:nvPr/>
        </p:nvSpPr>
        <p:spPr>
          <a:xfrm>
            <a:off x="932490" y="5122394"/>
            <a:ext cx="1511929" cy="1015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70C0"/>
                </a:solidFill>
              </a:rPr>
              <a:t>Compliance Scores</a:t>
            </a:r>
          </a:p>
          <a:p>
            <a:r>
              <a:rPr lang="en-GB" sz="1000" dirty="0"/>
              <a:t>SOX:	</a:t>
            </a:r>
            <a:r>
              <a:rPr lang="en-GB" sz="1000" dirty="0">
                <a:solidFill>
                  <a:schemeClr val="accent6"/>
                </a:solidFill>
              </a:rPr>
              <a:t>98%</a:t>
            </a:r>
          </a:p>
          <a:p>
            <a:r>
              <a:rPr lang="en-GB" sz="1000" dirty="0"/>
              <a:t>PCI-DSS:	</a:t>
            </a:r>
            <a:r>
              <a:rPr lang="en-GB" sz="1000" dirty="0">
                <a:solidFill>
                  <a:schemeClr val="accent6"/>
                </a:solidFill>
              </a:rPr>
              <a:t>97%</a:t>
            </a:r>
          </a:p>
          <a:p>
            <a:r>
              <a:rPr lang="en-GB" sz="1000" dirty="0"/>
              <a:t>GDPR:	</a:t>
            </a:r>
            <a:r>
              <a:rPr lang="en-GB" sz="1000" dirty="0">
                <a:solidFill>
                  <a:schemeClr val="accent6"/>
                </a:solidFill>
              </a:rPr>
              <a:t>98%</a:t>
            </a:r>
          </a:p>
          <a:p>
            <a:r>
              <a:rPr lang="en-GB" sz="1000" dirty="0"/>
              <a:t>FFIEC:	</a:t>
            </a:r>
            <a:r>
              <a:rPr lang="en-GB" sz="1000" dirty="0">
                <a:solidFill>
                  <a:schemeClr val="accent2">
                    <a:lumMod val="75000"/>
                  </a:schemeClr>
                </a:solidFill>
              </a:rPr>
              <a:t>94%</a:t>
            </a:r>
          </a:p>
          <a:p>
            <a:r>
              <a:rPr lang="en-GB" sz="1000" b="1" dirty="0"/>
              <a:t>Average: </a:t>
            </a:r>
            <a:r>
              <a:rPr lang="en-GB" sz="1000" dirty="0"/>
              <a:t>	</a:t>
            </a:r>
            <a:r>
              <a:rPr lang="en-GB" sz="1000" dirty="0">
                <a:solidFill>
                  <a:schemeClr val="accent6"/>
                </a:solidFill>
              </a:rPr>
              <a:t>96.75%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CBDDC-122B-219D-B714-BCD0065FCDDB}"/>
              </a:ext>
            </a:extLst>
          </p:cNvPr>
          <p:cNvSpPr txBox="1"/>
          <p:nvPr/>
        </p:nvSpPr>
        <p:spPr>
          <a:xfrm>
            <a:off x="3023101" y="5122394"/>
            <a:ext cx="2711499" cy="1015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Audit Findings Trend</a:t>
            </a:r>
          </a:p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65% Reduction</a:t>
            </a:r>
          </a:p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Jan: 	26 findings → Jun: 9 findings</a:t>
            </a:r>
          </a:p>
          <a:p>
            <a:r>
              <a:rPr lang="en-US" sz="1000" dirty="0">
                <a:solidFill>
                  <a:srgbClr val="FF0000"/>
                </a:solidFill>
              </a:rPr>
              <a:t>Critical:	3 → 0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High:	8 → 2</a:t>
            </a:r>
          </a:p>
          <a:p>
            <a:r>
              <a:rPr lang="en-US" sz="1000" dirty="0">
                <a:solidFill>
                  <a:schemeClr val="accent4"/>
                </a:solidFill>
              </a:rPr>
              <a:t>Medium:</a:t>
            </a:r>
            <a:r>
              <a:rPr lang="en-US" sz="1000" b="1" dirty="0">
                <a:solidFill>
                  <a:schemeClr val="accent4"/>
                </a:solidFill>
              </a:rPr>
              <a:t>	</a:t>
            </a:r>
            <a:r>
              <a:rPr lang="en-US" sz="1000" dirty="0">
                <a:solidFill>
                  <a:schemeClr val="accent4"/>
                </a:solidFill>
              </a:rPr>
              <a:t>15 →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E21AD-5518-3BEA-03B5-3240369CBE51}"/>
              </a:ext>
            </a:extLst>
          </p:cNvPr>
          <p:cNvSpPr txBox="1"/>
          <p:nvPr/>
        </p:nvSpPr>
        <p:spPr>
          <a:xfrm>
            <a:off x="6313282" y="5117503"/>
            <a:ext cx="2387081" cy="1015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Evidence Management</a:t>
            </a:r>
          </a:p>
          <a:p>
            <a:r>
              <a:rPr lang="en-US" sz="1000" dirty="0"/>
              <a:t>Chain of Custody:		</a:t>
            </a:r>
            <a:r>
              <a:rPr lang="en-US" sz="1000" b="1" dirty="0">
                <a:solidFill>
                  <a:schemeClr val="accent6"/>
                </a:solidFill>
              </a:rPr>
              <a:t>100%</a:t>
            </a:r>
          </a:p>
          <a:p>
            <a:r>
              <a:rPr lang="en-US" sz="1000" dirty="0"/>
              <a:t>Hash Verification:		</a:t>
            </a:r>
            <a:r>
              <a:rPr lang="en-US" sz="1000" b="1" dirty="0">
                <a:solidFill>
                  <a:schemeClr val="accent6"/>
                </a:solidFill>
              </a:rPr>
              <a:t>100%</a:t>
            </a:r>
          </a:p>
          <a:p>
            <a:r>
              <a:rPr lang="en-US" sz="1000" dirty="0"/>
              <a:t>Audit Trail:		</a:t>
            </a:r>
            <a:r>
              <a:rPr lang="en-US" sz="1000" b="1" dirty="0">
                <a:solidFill>
                  <a:schemeClr val="accent6"/>
                </a:solidFill>
              </a:rPr>
              <a:t>98.5%</a:t>
            </a:r>
          </a:p>
          <a:p>
            <a:r>
              <a:rPr lang="en-US" sz="1000" dirty="0"/>
              <a:t>Timestamp Accuracy:	</a:t>
            </a:r>
            <a:r>
              <a:rPr lang="en-US" sz="1000" b="1" dirty="0">
                <a:solidFill>
                  <a:schemeClr val="accent6"/>
                </a:solidFill>
              </a:rPr>
              <a:t>100%</a:t>
            </a:r>
          </a:p>
          <a:p>
            <a:r>
              <a:rPr lang="en-US" sz="1000" b="1" dirty="0"/>
              <a:t>Status</a:t>
            </a:r>
            <a:r>
              <a:rPr lang="en-US" sz="1000" dirty="0"/>
              <a:t>: </a:t>
            </a:r>
            <a:r>
              <a:rPr lang="en-US" sz="1000" dirty="0">
                <a:solidFill>
                  <a:schemeClr val="accent6"/>
                </a:solidFill>
              </a:rPr>
              <a:t>Court Ready ✓</a:t>
            </a:r>
          </a:p>
        </p:txBody>
      </p:sp>
      <p:pic>
        <p:nvPicPr>
          <p:cNvPr id="11" name="Picture 10" descr="A screenshot of a graph">
            <a:extLst>
              <a:ext uri="{FF2B5EF4-FFF2-40B4-BE49-F238E27FC236}">
                <a16:creationId xmlns:a16="http://schemas.microsoft.com/office/drawing/2014/main" id="{6CD2F36A-BDB5-DAB1-3494-7781F7A0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7" y="1912781"/>
            <a:ext cx="8659718" cy="31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BE37-3A26-7EE3-7A30-8A381D17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1698B-DD1B-42B9-4645-1506433A3732}"/>
              </a:ext>
            </a:extLst>
          </p:cNvPr>
          <p:cNvSpPr txBox="1"/>
          <p:nvPr/>
        </p:nvSpPr>
        <p:spPr>
          <a:xfrm>
            <a:off x="277177" y="1606829"/>
            <a:ext cx="8079172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214B-6063-43DF-90CF-0A924E9369AF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on Investment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0542D-6AB1-112E-2809-EDB0F1F78DA9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01506-5F30-1436-74CB-8A9F0829F5A8}"/>
              </a:ext>
            </a:extLst>
          </p:cNvPr>
          <p:cNvSpPr txBox="1"/>
          <p:nvPr/>
        </p:nvSpPr>
        <p:spPr>
          <a:xfrm>
            <a:off x="362121" y="6141864"/>
            <a:ext cx="4097285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6">
                    <a:lumMod val="50000"/>
                  </a:schemeClr>
                </a:solidFill>
              </a:rPr>
              <a:t>Risk Reduction Achieved</a:t>
            </a:r>
          </a:p>
          <a:p>
            <a:r>
              <a:rPr lang="en-US" sz="1000" b="1" dirty="0"/>
              <a:t>Data Breach:</a:t>
            </a:r>
            <a:r>
              <a:rPr lang="en-US" sz="1000" dirty="0"/>
              <a:t> -76% 	</a:t>
            </a:r>
            <a:r>
              <a:rPr lang="en-US" sz="1000" b="1" dirty="0"/>
              <a:t>Regulatory Fines:</a:t>
            </a:r>
            <a:r>
              <a:rPr lang="en-US" sz="1000" dirty="0"/>
              <a:t> -76%	 </a:t>
            </a:r>
            <a:r>
              <a:rPr lang="en-GB" sz="1000" b="1" dirty="0"/>
              <a:t>System Downtime:</a:t>
            </a:r>
            <a:r>
              <a:rPr lang="en-GB" sz="1000" dirty="0"/>
              <a:t> -75%	 </a:t>
            </a:r>
            <a:r>
              <a:rPr lang="en-GB" sz="1000" b="1" dirty="0"/>
              <a:t>Reputation Damage:</a:t>
            </a:r>
            <a:r>
              <a:rPr lang="en-GB" sz="1000" dirty="0"/>
              <a:t> -76%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7AC58-8E73-3C84-5DD6-E35D7533DC87}"/>
              </a:ext>
            </a:extLst>
          </p:cNvPr>
          <p:cNvSpPr txBox="1"/>
          <p:nvPr/>
        </p:nvSpPr>
        <p:spPr>
          <a:xfrm>
            <a:off x="362121" y="5168112"/>
            <a:ext cx="1756390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70C0"/>
                </a:solidFill>
              </a:rPr>
              <a:t>Investment</a:t>
            </a:r>
          </a:p>
          <a:p>
            <a:r>
              <a:rPr lang="en-GB" sz="1000" dirty="0"/>
              <a:t>Initial:	$3.3M</a:t>
            </a:r>
            <a:endParaRPr lang="en-GB" sz="1000" dirty="0">
              <a:solidFill>
                <a:schemeClr val="accent6"/>
              </a:solidFill>
            </a:endParaRPr>
          </a:p>
          <a:p>
            <a:r>
              <a:rPr lang="en-GB" sz="1000" dirty="0"/>
              <a:t>Annual Oper.: 	$0.8M</a:t>
            </a:r>
          </a:p>
          <a:p>
            <a:endParaRPr lang="en-GB" sz="1000" dirty="0"/>
          </a:p>
          <a:p>
            <a:r>
              <a:rPr lang="en-GB" sz="1000" b="1" dirty="0"/>
              <a:t>Total Year 1: </a:t>
            </a:r>
            <a:r>
              <a:rPr lang="en-GB" sz="1000" dirty="0"/>
              <a:t>	</a:t>
            </a:r>
            <a:r>
              <a:rPr lang="en-GB" sz="1000" b="1" dirty="0"/>
              <a:t>$4.1M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98F0B-E084-BE32-6998-3D34CC81891A}"/>
              </a:ext>
            </a:extLst>
          </p:cNvPr>
          <p:cNvSpPr txBox="1"/>
          <p:nvPr/>
        </p:nvSpPr>
        <p:spPr>
          <a:xfrm>
            <a:off x="2485732" y="5147074"/>
            <a:ext cx="1973674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Annual Benefits</a:t>
            </a:r>
          </a:p>
          <a:p>
            <a:r>
              <a:rPr lang="en-GB" sz="1000" dirty="0"/>
              <a:t>Cost Avoidance:	$18.3M</a:t>
            </a:r>
            <a:endParaRPr lang="en-GB" sz="1000" dirty="0">
              <a:solidFill>
                <a:schemeClr val="accent6"/>
              </a:solidFill>
            </a:endParaRPr>
          </a:p>
          <a:p>
            <a:r>
              <a:rPr lang="en-GB" sz="1000" dirty="0"/>
              <a:t>Efficiency Gains: 	$4.2M</a:t>
            </a:r>
          </a:p>
          <a:p>
            <a:r>
              <a:rPr lang="en-GB" sz="1000" dirty="0"/>
              <a:t>Risk Reduction:	$8.7M</a:t>
            </a:r>
          </a:p>
          <a:p>
            <a:r>
              <a:rPr lang="en-GB" sz="1000" b="1" dirty="0"/>
              <a:t>Total Benefits: </a:t>
            </a:r>
            <a:r>
              <a:rPr lang="en-GB" sz="1000" dirty="0"/>
              <a:t>	</a:t>
            </a:r>
            <a:r>
              <a:rPr lang="en-GB" sz="1000" b="1" dirty="0"/>
              <a:t>$31.2M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C5B3E-D87F-BE4D-3AF8-4235EE074EDB}"/>
              </a:ext>
            </a:extLst>
          </p:cNvPr>
          <p:cNvSpPr txBox="1"/>
          <p:nvPr/>
        </p:nvSpPr>
        <p:spPr>
          <a:xfrm>
            <a:off x="4789283" y="5158814"/>
            <a:ext cx="147844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ROI Metrics</a:t>
            </a:r>
          </a:p>
          <a:p>
            <a:r>
              <a:rPr lang="en-US" sz="1000" dirty="0"/>
              <a:t>Year 1 ROI: </a:t>
            </a:r>
            <a:r>
              <a:rPr lang="en-US" sz="1000" b="1" dirty="0"/>
              <a:t>	58%</a:t>
            </a:r>
          </a:p>
          <a:p>
            <a:r>
              <a:rPr lang="en-US" sz="1000" dirty="0"/>
              <a:t>Year 5 ROI:</a:t>
            </a:r>
            <a:r>
              <a:rPr lang="en-US" sz="1000" b="1" dirty="0"/>
              <a:t>	567%</a:t>
            </a:r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7F265AE5-3AB9-C061-214D-AF942201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5" y="1697769"/>
            <a:ext cx="8772808" cy="3358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73E3E-60C5-8DFC-9CA5-D85C833E7D6B}"/>
              </a:ext>
            </a:extLst>
          </p:cNvPr>
          <p:cNvSpPr txBox="1"/>
          <p:nvPr/>
        </p:nvSpPr>
        <p:spPr>
          <a:xfrm>
            <a:off x="7246179" y="5149958"/>
            <a:ext cx="1564446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Payback Period</a:t>
            </a:r>
          </a:p>
          <a:p>
            <a:r>
              <a:rPr lang="en-US" sz="1000" dirty="0"/>
              <a:t>Break-even: </a:t>
            </a:r>
            <a:r>
              <a:rPr lang="en-US" sz="1000" b="1" dirty="0"/>
              <a:t>	1 month</a:t>
            </a:r>
          </a:p>
          <a:p>
            <a:r>
              <a:rPr lang="en-US" sz="1000" dirty="0"/>
              <a:t>NPV (3-year)</a:t>
            </a:r>
            <a:r>
              <a:rPr lang="en-US" sz="1000" b="1" dirty="0"/>
              <a:t>	$78M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E796B-251E-7779-3AC9-ABAE18902517}"/>
              </a:ext>
            </a:extLst>
          </p:cNvPr>
          <p:cNvSpPr txBox="1"/>
          <p:nvPr/>
        </p:nvSpPr>
        <p:spPr>
          <a:xfrm>
            <a:off x="4789283" y="5797780"/>
            <a:ext cx="402134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Financial Justification</a:t>
            </a:r>
          </a:p>
          <a:p>
            <a:r>
              <a:rPr lang="en-US" sz="1000" b="1" dirty="0"/>
              <a:t>Net Annual Benefit:</a:t>
            </a:r>
            <a:r>
              <a:rPr lang="en-US" sz="1000" dirty="0"/>
              <a:t> $26.3M (after operating costs)</a:t>
            </a:r>
          </a:p>
          <a:p>
            <a:r>
              <a:rPr lang="en-GB" sz="1000" b="1" dirty="0"/>
              <a:t>5-Year Cumulative ROI:</a:t>
            </a:r>
            <a:r>
              <a:rPr lang="en-GB" sz="1000" dirty="0"/>
              <a:t> 567%</a:t>
            </a:r>
          </a:p>
          <a:p>
            <a:r>
              <a:rPr lang="en-US" sz="1000" b="1" dirty="0"/>
              <a:t>Break-even:</a:t>
            </a:r>
            <a:r>
              <a:rPr lang="en-US" sz="1000" dirty="0"/>
              <a:t> 1 month</a:t>
            </a:r>
          </a:p>
          <a:p>
            <a:r>
              <a:rPr lang="en-US" sz="1000" b="1" dirty="0"/>
              <a:t>Risk Mitigation Value:</a:t>
            </a:r>
            <a:r>
              <a:rPr lang="en-US" sz="1000" dirty="0"/>
              <a:t> Avg 76% reduction across categories</a:t>
            </a:r>
          </a:p>
        </p:txBody>
      </p:sp>
    </p:spTree>
    <p:extLst>
      <p:ext uri="{BB962C8B-B14F-4D97-AF65-F5344CB8AC3E}">
        <p14:creationId xmlns:p14="http://schemas.microsoft.com/office/powerpoint/2010/main" val="40209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2933E-8252-FF19-E3DA-22CE53DBC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3960D-E16F-E4AE-1C5F-CB9D736ED2F3}"/>
              </a:ext>
            </a:extLst>
          </p:cNvPr>
          <p:cNvSpPr txBox="1"/>
          <p:nvPr/>
        </p:nvSpPr>
        <p:spPr>
          <a:xfrm>
            <a:off x="277177" y="1606829"/>
            <a:ext cx="8079172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C0DF2-28E4-06F0-21FB-E0EFB67B2E9A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Activity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111D6-F79A-D815-8634-9C2942FA9BFC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C3507-A81F-31C8-35C5-574305EF2B46}"/>
              </a:ext>
            </a:extLst>
          </p:cNvPr>
          <p:cNvSpPr txBox="1"/>
          <p:nvPr/>
        </p:nvSpPr>
        <p:spPr>
          <a:xfrm>
            <a:off x="362120" y="5152696"/>
            <a:ext cx="48526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70C0"/>
                </a:solidFill>
              </a:rPr>
              <a:t>Traffic Pattern Analysis</a:t>
            </a:r>
          </a:p>
          <a:p>
            <a:r>
              <a:rPr lang="en-GB" sz="1000" b="1" dirty="0">
                <a:solidFill>
                  <a:srgbClr val="C00000"/>
                </a:solidFill>
              </a:rPr>
              <a:t>Peak Business Hours: </a:t>
            </a:r>
            <a:r>
              <a:rPr lang="en-US" sz="1000" b="1" dirty="0"/>
              <a:t>09:00-18:00 (Weekdays):</a:t>
            </a:r>
            <a:r>
              <a:rPr lang="en-US" sz="1000" dirty="0"/>
              <a:t> High connection volume (50-70 attempts)</a:t>
            </a:r>
            <a:br>
              <a:rPr lang="en-US" sz="1000" dirty="0"/>
            </a:br>
            <a:r>
              <a:rPr lang="en-GB" sz="1000" b="1" dirty="0">
                <a:solidFill>
                  <a:srgbClr val="002060"/>
                </a:solidFill>
              </a:rPr>
              <a:t>Off-hours Activity</a:t>
            </a:r>
            <a:r>
              <a:rPr lang="en-GB" sz="1000" b="1" dirty="0"/>
              <a:t>: </a:t>
            </a:r>
            <a:r>
              <a:rPr lang="en-US" sz="1000" b="1" dirty="0"/>
              <a:t>19:00-08:00:</a:t>
            </a:r>
            <a:r>
              <a:rPr lang="en-US" sz="1000" dirty="0"/>
              <a:t> Lower connection volume (10-30 attempts)</a:t>
            </a:r>
          </a:p>
          <a:p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Weekend Patterns: </a:t>
            </a:r>
            <a:r>
              <a:rPr lang="en-US" sz="1000" b="1" dirty="0"/>
              <a:t>Saturday-Sunday:</a:t>
            </a:r>
            <a:r>
              <a:rPr lang="en-US" sz="1000" dirty="0"/>
              <a:t> Activity is reduced by 20%-40% of weekdays Peak Detection: </a:t>
            </a:r>
            <a:r>
              <a:rPr lang="en-US" sz="1000" b="1" dirty="0"/>
              <a:t>Thursday 12:00-14:00:</a:t>
            </a:r>
            <a:r>
              <a:rPr lang="en-US" sz="1000" dirty="0"/>
              <a:t> Highest activity (70 connections)</a:t>
            </a:r>
            <a:endParaRPr lang="en-GB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A7B77-027A-E8E8-5723-11C28941E953}"/>
              </a:ext>
            </a:extLst>
          </p:cNvPr>
          <p:cNvSpPr txBox="1"/>
          <p:nvPr/>
        </p:nvSpPr>
        <p:spPr>
          <a:xfrm>
            <a:off x="5342210" y="5138575"/>
            <a:ext cx="3468414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7-Day Monitoring Statistics</a:t>
            </a:r>
          </a:p>
          <a:p>
            <a:endParaRPr lang="en-US" sz="1000" b="1" dirty="0"/>
          </a:p>
          <a:p>
            <a:r>
              <a:rPr lang="en-US" sz="1000" b="1" dirty="0"/>
              <a:t>Total Connections:</a:t>
            </a:r>
            <a:r>
              <a:rPr lang="en-US" sz="1000" dirty="0"/>
              <a:t> 8,400+ 	</a:t>
            </a:r>
            <a:r>
              <a:rPr lang="en-US" sz="1000" b="1" dirty="0"/>
              <a:t>Peak Hour:</a:t>
            </a:r>
            <a:r>
              <a:rPr lang="en-US" sz="1000" dirty="0"/>
              <a:t> Thu 13:00</a:t>
            </a:r>
          </a:p>
          <a:p>
            <a:r>
              <a:rPr lang="en-US" sz="1000" b="1" dirty="0"/>
              <a:t>Avg/Hour (Business):</a:t>
            </a:r>
            <a:r>
              <a:rPr lang="en-US" sz="1000" dirty="0"/>
              <a:t> 55 	</a:t>
            </a:r>
            <a:r>
              <a:rPr lang="en-US" sz="1000" b="1" dirty="0"/>
              <a:t>Avg/Hour (Off-hours):</a:t>
            </a:r>
            <a:r>
              <a:rPr lang="en-US" sz="1000" dirty="0"/>
              <a:t> 18</a:t>
            </a:r>
          </a:p>
          <a:p>
            <a:r>
              <a:rPr lang="en-US" sz="1000" b="1" dirty="0"/>
              <a:t>Weekend Activity:</a:t>
            </a:r>
            <a:r>
              <a:rPr lang="en-US" sz="1000" dirty="0"/>
              <a:t> -60% 	</a:t>
            </a:r>
            <a:r>
              <a:rPr lang="en-US" sz="1000" b="1" dirty="0"/>
              <a:t>Anomalies Detected:</a:t>
            </a:r>
            <a:r>
              <a:rPr lang="en-US" sz="1000" dirty="0"/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D2596-9CFE-A5F1-FA6C-7D15A19AAA96}"/>
              </a:ext>
            </a:extLst>
          </p:cNvPr>
          <p:cNvSpPr txBox="1"/>
          <p:nvPr/>
        </p:nvSpPr>
        <p:spPr>
          <a:xfrm>
            <a:off x="362119" y="6069588"/>
            <a:ext cx="8448505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Key Observations from Network Analysis</a:t>
            </a:r>
          </a:p>
          <a:p>
            <a:r>
              <a:rPr lang="en-US" sz="1000" b="1" dirty="0"/>
              <a:t>Predictable Patterns:</a:t>
            </a:r>
            <a:r>
              <a:rPr lang="en-US" sz="1000" dirty="0"/>
              <a:t> Network activity follows expected business cycles with clear weekday vs weekend differentiation.</a:t>
            </a:r>
          </a:p>
          <a:p>
            <a:r>
              <a:rPr lang="en-US" sz="1000" b="1" dirty="0"/>
              <a:t>Anomaly Detection Ready:</a:t>
            </a:r>
            <a:r>
              <a:rPr lang="en-US" sz="1000" dirty="0"/>
              <a:t> Baseline established for identifying unusual activity outside normal patterns.</a:t>
            </a:r>
          </a:p>
          <a:p>
            <a:r>
              <a:rPr lang="en-US" sz="1000" b="1" dirty="0"/>
              <a:t>Continuous Monitoring:</a:t>
            </a:r>
            <a:r>
              <a:rPr lang="en-US" sz="1000" dirty="0"/>
              <a:t> 7-day coverage ensures 24/7 threat detection across all time periods.</a:t>
            </a:r>
          </a:p>
        </p:txBody>
      </p:sp>
      <p:pic>
        <p:nvPicPr>
          <p:cNvPr id="10" name="Picture 9" descr="A screenshot of a network activity">
            <a:extLst>
              <a:ext uri="{FF2B5EF4-FFF2-40B4-BE49-F238E27FC236}">
                <a16:creationId xmlns:a16="http://schemas.microsoft.com/office/drawing/2014/main" id="{5F4B69BD-D560-23E7-FF5B-5F50CEA7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1653132"/>
            <a:ext cx="8533448" cy="34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4363E-A01C-7054-063A-4610C4443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EA383-0D21-96C6-35B4-BAFBB4A01B4D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&amp; Key Deliverables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23536-0F5D-10FA-9F36-7ED3F9C845F2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B306D-E315-DC6C-5BA9-C0548519E666}"/>
              </a:ext>
            </a:extLst>
          </p:cNvPr>
          <p:cNvSpPr txBox="1"/>
          <p:nvPr/>
        </p:nvSpPr>
        <p:spPr>
          <a:xfrm>
            <a:off x="244444" y="1765648"/>
            <a:ext cx="879551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Project Summary</a:t>
            </a:r>
          </a:p>
          <a:p>
            <a:r>
              <a:rPr lang="en-US" sz="1000" dirty="0"/>
              <a:t>Successfully developed an </a:t>
            </a:r>
            <a:r>
              <a:rPr lang="en-US" sz="1000" b="1" dirty="0"/>
              <a:t>AI Agent-Based Cybersecurity Forensic Platform, </a:t>
            </a:r>
            <a:r>
              <a:rPr lang="en-US" sz="1000" dirty="0"/>
              <a:t>specifically </a:t>
            </a:r>
            <a:r>
              <a:rPr lang="en-US" sz="1000" u="sng" dirty="0"/>
              <a:t>designed for a major US Investment Bank’s security operations</a:t>
            </a:r>
            <a:r>
              <a:rPr lang="en-US" sz="1000" dirty="0"/>
              <a:t>. </a:t>
            </a:r>
          </a:p>
          <a:p>
            <a:r>
              <a:rPr lang="en-US" sz="1000" dirty="0"/>
              <a:t>The platform integrates 3 </a:t>
            </a:r>
            <a:r>
              <a:rPr lang="en-US" sz="1000" b="1" dirty="0"/>
              <a:t>specialized AI agents </a:t>
            </a:r>
            <a:r>
              <a:rPr lang="en-US" sz="1000" dirty="0"/>
              <a:t>working in coordination to provide comprehensive threat detection, network forensics and digital evidence collection.</a:t>
            </a:r>
          </a:p>
          <a:p>
            <a:r>
              <a:rPr lang="en-US" sz="1000" dirty="0"/>
              <a:t>Validated through extensive testing with a 100-file realistic dataset achieving </a:t>
            </a:r>
            <a:r>
              <a:rPr lang="en-US" sz="1000" b="1" dirty="0"/>
              <a:t>100% detection accuracy</a:t>
            </a:r>
            <a:r>
              <a:rPr lang="en-US" sz="1000" dirty="0"/>
              <a:t>, while maintaining regulatory compliance across SOX, PCI-DSS, GDPR, and FFIEC standards.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84C01-443A-97D6-EB79-8E884F4D4E74}"/>
              </a:ext>
            </a:extLst>
          </p:cNvPr>
          <p:cNvSpPr txBox="1"/>
          <p:nvPr/>
        </p:nvSpPr>
        <p:spPr>
          <a:xfrm>
            <a:off x="244444" y="2770268"/>
            <a:ext cx="4961299" cy="1477328"/>
          </a:xfrm>
          <a:prstGeom prst="rect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70C0"/>
                </a:solidFill>
              </a:rPr>
              <a:t>Technical Achievements</a:t>
            </a:r>
          </a:p>
          <a:p>
            <a:r>
              <a:rPr lang="en-GB" sz="1000" b="1" dirty="0"/>
              <a:t>Three-Agent Architecture:</a:t>
            </a:r>
            <a:r>
              <a:rPr lang="en-GB" sz="1000" dirty="0"/>
              <a:t> Modular design with Malware Detection, Network Forensics, and Evidence Collection agents</a:t>
            </a:r>
          </a:p>
          <a:p>
            <a:r>
              <a:rPr lang="en-GB" sz="1000" b="1" dirty="0"/>
              <a:t>Detection Performance:</a:t>
            </a:r>
            <a:r>
              <a:rPr lang="en-GB" sz="1000" dirty="0"/>
              <a:t> 100% precision, 100% recall, 0% false positive rate</a:t>
            </a:r>
          </a:p>
          <a:p>
            <a:r>
              <a:rPr lang="en-GB" sz="1000" b="1" dirty="0"/>
              <a:t>Processing Speed:</a:t>
            </a:r>
            <a:r>
              <a:rPr lang="en-GB" sz="1000" dirty="0"/>
              <a:t> 1000+ files/second with less than 100ms response time</a:t>
            </a:r>
          </a:p>
          <a:p>
            <a:r>
              <a:rPr lang="en-GB" sz="1000" b="1" dirty="0"/>
              <a:t>Threat Intelligence:</a:t>
            </a:r>
            <a:r>
              <a:rPr lang="en-GB" sz="1000" dirty="0"/>
              <a:t> APT group indicators, C2 server detection, banking trojan identification</a:t>
            </a:r>
          </a:p>
          <a:p>
            <a:r>
              <a:rPr lang="en-GB" sz="1000" b="1" dirty="0"/>
              <a:t>Evidence Management:</a:t>
            </a:r>
            <a:r>
              <a:rPr lang="en-GB" sz="1000" dirty="0"/>
              <a:t> SQLite database with full chain of custody, SHA-256 verification, court-admissible documentation</a:t>
            </a:r>
          </a:p>
          <a:p>
            <a:r>
              <a:rPr lang="en-GB" sz="1000" b="1" dirty="0"/>
              <a:t>Visual Analytics:</a:t>
            </a:r>
            <a:r>
              <a:rPr lang="en-GB" sz="1000" dirty="0"/>
              <a:t> 7 professional visualizations generated (matplotlib, seaborn)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43CD-D902-A546-B6F0-F7618FDC5ECC}"/>
              </a:ext>
            </a:extLst>
          </p:cNvPr>
          <p:cNvSpPr txBox="1"/>
          <p:nvPr/>
        </p:nvSpPr>
        <p:spPr>
          <a:xfrm>
            <a:off x="5286111" y="2779452"/>
            <a:ext cx="3753852" cy="1477328"/>
          </a:xfrm>
          <a:prstGeom prst="rect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Business Impact</a:t>
            </a:r>
          </a:p>
          <a:p>
            <a:r>
              <a:rPr lang="en-US" sz="1000" b="1" dirty="0"/>
              <a:t>Financial ROI: </a:t>
            </a:r>
            <a:r>
              <a:rPr lang="en-US" sz="1000" dirty="0"/>
              <a:t>567% cumulative ROI over 5 years</a:t>
            </a:r>
          </a:p>
          <a:p>
            <a:r>
              <a:rPr lang="en-US" sz="1000" b="1" dirty="0"/>
              <a:t>Cost Avoidance</a:t>
            </a:r>
            <a:r>
              <a:rPr lang="en-US" sz="1000" dirty="0"/>
              <a:t>: $18.3M annually in risk mitigation</a:t>
            </a:r>
          </a:p>
          <a:p>
            <a:r>
              <a:rPr lang="en-US" sz="1000" b="1" dirty="0"/>
              <a:t>Risk Reduction</a:t>
            </a:r>
            <a:r>
              <a:rPr lang="en-US" sz="1000" dirty="0"/>
              <a:t>: Average 76% reduction across data breach, regulatory fines, downtime, and reputation damage</a:t>
            </a:r>
          </a:p>
          <a:p>
            <a:r>
              <a:rPr lang="en-US" sz="1000" b="1" dirty="0"/>
              <a:t>Audit Improvement</a:t>
            </a:r>
            <a:r>
              <a:rPr lang="en-US" sz="1000" dirty="0"/>
              <a:t>: 65% reduction in audit findings over 6-month period</a:t>
            </a:r>
          </a:p>
          <a:p>
            <a:r>
              <a:rPr lang="en-US" sz="1000" b="1" dirty="0"/>
              <a:t>Operational Efficiency</a:t>
            </a:r>
            <a:r>
              <a:rPr lang="en-US" sz="1000" dirty="0"/>
              <a:t>: $4.2M annual savings through automation and faster incident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869E84-EEE3-6B1A-E1FC-B3727B0F9503}"/>
              </a:ext>
            </a:extLst>
          </p:cNvPr>
          <p:cNvSpPr txBox="1"/>
          <p:nvPr/>
        </p:nvSpPr>
        <p:spPr>
          <a:xfrm>
            <a:off x="244445" y="4426916"/>
            <a:ext cx="87955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70C0"/>
                </a:solidFill>
              </a:rPr>
              <a:t>Project Deliverables</a:t>
            </a:r>
          </a:p>
          <a:p>
            <a:r>
              <a:rPr lang="en-GB" sz="1000" b="1" dirty="0"/>
              <a:t>Code &amp; Implementation:</a:t>
            </a:r>
            <a:r>
              <a:rPr lang="en-GB" sz="1000" dirty="0"/>
              <a:t>• simple_cyber_platform.py • visual_analytics.py • updated_cyber_demo.py • test_platform.py (unit tests)</a:t>
            </a:r>
          </a:p>
          <a:p>
            <a:r>
              <a:rPr lang="en-GB" sz="1000" b="1" dirty="0"/>
              <a:t>Testing &amp; Validation:</a:t>
            </a:r>
            <a:r>
              <a:rPr lang="en-GB" sz="1000" dirty="0"/>
              <a:t>• 100-file realistic test dataset • Unit test suite (5 test cases) • Performance benchmarking • Compliance validation</a:t>
            </a:r>
          </a:p>
          <a:p>
            <a:r>
              <a:rPr lang="en-GB" sz="1000" b="1" dirty="0"/>
              <a:t>Documentation:</a:t>
            </a:r>
            <a:r>
              <a:rPr lang="en-GB" sz="1000" dirty="0"/>
              <a:t>• Professional visualizations • Technical documentation • ROI financial analysis</a:t>
            </a:r>
          </a:p>
        </p:txBody>
      </p:sp>
    </p:spTree>
    <p:extLst>
      <p:ext uri="{BB962C8B-B14F-4D97-AF65-F5344CB8AC3E}">
        <p14:creationId xmlns:p14="http://schemas.microsoft.com/office/powerpoint/2010/main" val="6423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928-406F-D853-60DF-BCDAA488A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12238-2ED3-F80D-CB79-F42E72EE20AC}"/>
              </a:ext>
            </a:extLst>
          </p:cNvPr>
          <p:cNvSpPr txBox="1"/>
          <p:nvPr/>
        </p:nvSpPr>
        <p:spPr>
          <a:xfrm>
            <a:off x="108284" y="1683773"/>
            <a:ext cx="8927431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050" b="1" dirty="0">
              <a:solidFill>
                <a:schemeClr val="accent1"/>
              </a:solidFill>
            </a:endParaRPr>
          </a:p>
          <a:p>
            <a:r>
              <a:rPr lang="en-GB" sz="1050" b="1" dirty="0">
                <a:solidFill>
                  <a:schemeClr val="accent1"/>
                </a:solidFill>
              </a:rPr>
              <a:t>Key Academic Papers and Texts</a:t>
            </a:r>
          </a:p>
          <a:p>
            <a:r>
              <a:rPr lang="en-GB" sz="1050" dirty="0"/>
              <a:t>Russell, S.J. and Norvig, P. (2020) </a:t>
            </a:r>
            <a:r>
              <a:rPr lang="en-GB" sz="1050" i="1" dirty="0"/>
              <a:t>Artificial Intelligence: A Modern Approach.</a:t>
            </a:r>
            <a:r>
              <a:rPr lang="en-GB" sz="1050" dirty="0"/>
              <a:t> 4th </a:t>
            </a:r>
            <a:r>
              <a:rPr lang="en-GB" sz="1050" dirty="0" err="1"/>
              <a:t>edn</a:t>
            </a:r>
            <a:r>
              <a:rPr lang="en-GB" sz="1050" dirty="0"/>
              <a:t>. Hoboken, NJ: Pearson.</a:t>
            </a:r>
          </a:p>
          <a:p>
            <a:r>
              <a:rPr lang="en-GB" sz="1050" dirty="0"/>
              <a:t>Schneier, B. (2015) </a:t>
            </a:r>
            <a:r>
              <a:rPr lang="en-GB" sz="1050" i="1" dirty="0"/>
              <a:t>Data and Goliath: The Hidden Battles to Collect Your Data and Control Your World.</a:t>
            </a:r>
            <a:r>
              <a:rPr lang="en-GB" sz="1050" dirty="0"/>
              <a:t> New York: W. W. Norton &amp; Company.</a:t>
            </a:r>
          </a:p>
          <a:p>
            <a:r>
              <a:rPr lang="en-GB" sz="1050" dirty="0"/>
              <a:t>Raghavan, A. and Lad, V. (2023) 'Multi-Agent Systems in Cybersecurity: A Comprehensive </a:t>
            </a:r>
            <a:r>
              <a:rPr lang="en-GB" sz="1050" dirty="0" err="1"/>
              <a:t>Review',</a:t>
            </a:r>
            <a:r>
              <a:rPr lang="en-GB" sz="1050" i="1" dirty="0" err="1"/>
              <a:t>Journal</a:t>
            </a:r>
            <a:r>
              <a:rPr lang="en-GB" sz="1050" i="1" dirty="0"/>
              <a:t> of Network and Computer Applications</a:t>
            </a:r>
            <a:r>
              <a:rPr lang="en-GB" sz="1050" dirty="0"/>
              <a:t>, 210, 103545.</a:t>
            </a:r>
          </a:p>
          <a:p>
            <a:r>
              <a:rPr lang="en-GB" sz="1050" dirty="0"/>
              <a:t>Shaukat, K., Luo, S., Varadharajan, V., Hameed, I.A. and Xu, M. (2020) 'A Survey on Machine Learning Techniques for Cyber Security in the Last Decade', </a:t>
            </a:r>
            <a:r>
              <a:rPr lang="en-GB" sz="1050" i="1" dirty="0"/>
              <a:t>IEEE Access</a:t>
            </a:r>
            <a:r>
              <a:rPr lang="en-GB" sz="1050" dirty="0"/>
              <a:t>, 8, pp. 222310-222354.</a:t>
            </a:r>
          </a:p>
          <a:p>
            <a:r>
              <a:rPr lang="en-GB" sz="1050" dirty="0"/>
              <a:t>Xin, Y. et al. (2018) 'Machine Learning and Deep Learning Methods for </a:t>
            </a:r>
            <a:r>
              <a:rPr lang="en-GB" sz="1050" dirty="0" err="1"/>
              <a:t>Cybersecurity',</a:t>
            </a:r>
            <a:r>
              <a:rPr lang="en-GB" sz="1050" i="1" dirty="0" err="1"/>
              <a:t>IEEE</a:t>
            </a:r>
            <a:r>
              <a:rPr lang="en-GB" sz="1050" i="1" dirty="0"/>
              <a:t> Access</a:t>
            </a:r>
            <a:r>
              <a:rPr lang="en-GB" sz="1050" dirty="0"/>
              <a:t>, 6, pp. 35365-35381.</a:t>
            </a:r>
          </a:p>
          <a:p>
            <a:endParaRPr lang="en-GB" sz="1050" b="1" dirty="0">
              <a:solidFill>
                <a:schemeClr val="accent1"/>
              </a:solidFill>
            </a:endParaRPr>
          </a:p>
          <a:p>
            <a:r>
              <a:rPr lang="en-GB" sz="1050" b="1" dirty="0">
                <a:solidFill>
                  <a:schemeClr val="accent1"/>
                </a:solidFill>
              </a:rPr>
              <a:t>Industry Reports</a:t>
            </a:r>
          </a:p>
          <a:p>
            <a:r>
              <a:rPr lang="en-GB" sz="1050" dirty="0"/>
              <a:t>IBM Security (2024) </a:t>
            </a:r>
            <a:r>
              <a:rPr lang="en-GB" sz="1050" i="1" dirty="0"/>
              <a:t>Cost of a Data Breach Report 2024</a:t>
            </a:r>
            <a:r>
              <a:rPr lang="en-GB" sz="1050" dirty="0"/>
              <a:t>, IBM Corporation. Available at: https://www.ibm.com/security/data-breach</a:t>
            </a:r>
          </a:p>
          <a:p>
            <a:r>
              <a:rPr lang="en-GB" sz="1050" dirty="0"/>
              <a:t>Verizon (2024) </a:t>
            </a:r>
            <a:r>
              <a:rPr lang="en-GB" sz="1050" i="1" dirty="0"/>
              <a:t>Data Breach Investigations Report (DBIR)</a:t>
            </a:r>
            <a:r>
              <a:rPr lang="en-GB" sz="1050" dirty="0"/>
              <a:t>, Verizon Business. Available at: https://www.verizon.com/business/resources/reports/dbir/</a:t>
            </a:r>
          </a:p>
          <a:p>
            <a:r>
              <a:rPr lang="en-US" sz="1050" dirty="0"/>
              <a:t>Claude (Anthropic) as an AI writing assistance toll for formatting and presentation organization.</a:t>
            </a:r>
          </a:p>
          <a:p>
            <a:endParaRPr lang="en-GB" sz="1050" b="1" dirty="0">
              <a:solidFill>
                <a:schemeClr val="accent1"/>
              </a:solidFill>
            </a:endParaRPr>
          </a:p>
          <a:p>
            <a:r>
              <a:rPr lang="en-GB" sz="1050" b="1" dirty="0">
                <a:solidFill>
                  <a:schemeClr val="accent1"/>
                </a:solidFill>
              </a:rPr>
              <a:t>Programming and Technical Implementation</a:t>
            </a:r>
          </a:p>
          <a:p>
            <a:r>
              <a:rPr lang="en-GB" sz="1050" dirty="0"/>
              <a:t>Harris, C.R. et al. (2020) 'Array programming with NumPy', </a:t>
            </a:r>
            <a:r>
              <a:rPr lang="en-GB" sz="1050" i="1" dirty="0"/>
              <a:t>Nature</a:t>
            </a:r>
            <a:r>
              <a:rPr lang="en-GB" sz="1050" dirty="0"/>
              <a:t>, 585(7825), pp. 357-362.</a:t>
            </a:r>
          </a:p>
          <a:p>
            <a:r>
              <a:rPr lang="en-GB" sz="1050" dirty="0"/>
              <a:t>McKinney, W. (2010) 'Data Structures for Statistical Computing in Python', in </a:t>
            </a:r>
            <a:r>
              <a:rPr lang="en-GB" sz="1050" i="1" dirty="0"/>
              <a:t>Proceedings of the 9th Python in Science Conference</a:t>
            </a:r>
            <a:r>
              <a:rPr lang="en-GB" sz="1050" dirty="0"/>
              <a:t>, pp. 56-61.</a:t>
            </a:r>
          </a:p>
          <a:p>
            <a:endParaRPr lang="en-GB" sz="1050" dirty="0"/>
          </a:p>
          <a:p>
            <a:endParaRPr lang="en-GB" sz="1050" b="1" dirty="0">
              <a:solidFill>
                <a:schemeClr val="accent1"/>
              </a:solidFill>
            </a:endParaRPr>
          </a:p>
          <a:p>
            <a:r>
              <a:rPr lang="en-GB" sz="1050" b="1" dirty="0">
                <a:solidFill>
                  <a:schemeClr val="accent1"/>
                </a:solidFill>
              </a:rPr>
              <a:t>Regulatory Standards &amp; Frameworks</a:t>
            </a:r>
          </a:p>
          <a:p>
            <a:r>
              <a:rPr lang="en-GB" sz="1050" dirty="0"/>
              <a:t>European Parliament and Council (2016) 'Regulation (EU) 2016/679 (General Data Protection Regulation)', </a:t>
            </a:r>
            <a:r>
              <a:rPr lang="en-GB" sz="1050" i="1" dirty="0"/>
              <a:t>Official Journal of the European Union</a:t>
            </a:r>
            <a:r>
              <a:rPr lang="en-GB" sz="1050" dirty="0"/>
              <a:t>, L119, pp. 1-88.</a:t>
            </a:r>
          </a:p>
          <a:p>
            <a:r>
              <a:rPr lang="en-GB" sz="1050" dirty="0"/>
              <a:t>NIST (2024) </a:t>
            </a:r>
            <a:r>
              <a:rPr lang="en-GB" sz="1050" i="1" dirty="0"/>
              <a:t>Cybersecurity Framework 2.0</a:t>
            </a:r>
            <a:r>
              <a:rPr lang="en-GB" sz="1050" dirty="0"/>
              <a:t>, National Institute of Standards and Technology. Available at: https://www.nist.gov/cyberframework</a:t>
            </a:r>
          </a:p>
          <a:p>
            <a:r>
              <a:rPr lang="en-GB" sz="1050" dirty="0"/>
              <a:t>PCI Security Standards Council (2023) </a:t>
            </a:r>
            <a:r>
              <a:rPr lang="en-GB" sz="1050" i="1" dirty="0"/>
              <a:t>Payment Card Industry Data Security Standard (PCI DSS) v4.0</a:t>
            </a:r>
            <a:r>
              <a:rPr lang="en-GB" sz="1050" dirty="0"/>
              <a:t>. Available at: https://www.pcisecuritystandards.org/</a:t>
            </a:r>
          </a:p>
          <a:p>
            <a:r>
              <a:rPr lang="en-GB" sz="1050" dirty="0"/>
              <a:t>Sarbanes, P. and Oxley, M. (2002) </a:t>
            </a:r>
            <a:r>
              <a:rPr lang="en-GB" sz="1050" i="1" dirty="0"/>
              <a:t>Sarbanes-Oxley Act of 2002</a:t>
            </a:r>
            <a:r>
              <a:rPr lang="en-GB" sz="1050" dirty="0"/>
              <a:t>, Public Law 107-204, 116 Stat. 745. Washington, DC: U.S. Congress.</a:t>
            </a:r>
          </a:p>
          <a:p>
            <a:r>
              <a:rPr lang="en-GB" sz="1050" dirty="0"/>
              <a:t>ISO/IEC (2022) </a:t>
            </a:r>
            <a:r>
              <a:rPr lang="en-GB" sz="1050" i="1" dirty="0"/>
              <a:t>ISO/IEC 27001:2022 Information security management systems – Requirements</a:t>
            </a:r>
            <a:r>
              <a:rPr lang="en-GB" sz="1050" dirty="0"/>
              <a:t>, International Organization for Standardization.</a:t>
            </a:r>
          </a:p>
          <a:p>
            <a:r>
              <a:rPr lang="en-GB" sz="1050" dirty="0"/>
              <a:t>MITRE (2024) </a:t>
            </a:r>
            <a:r>
              <a:rPr lang="en-GB" sz="1050" i="1" dirty="0"/>
              <a:t>ATT&amp;CK Framework for Enterprise</a:t>
            </a:r>
            <a:r>
              <a:rPr lang="en-GB" sz="1050" dirty="0"/>
              <a:t>, The MITRE Corporation. Available at: https://attack.mitre.org/</a:t>
            </a:r>
          </a:p>
          <a:p>
            <a:endParaRPr lang="en-GB" sz="1050" b="1" dirty="0">
              <a:solidFill>
                <a:schemeClr val="accent1"/>
              </a:solidFill>
            </a:endParaRPr>
          </a:p>
          <a:p>
            <a:r>
              <a:rPr lang="en-GB" sz="1050" b="1" dirty="0">
                <a:solidFill>
                  <a:schemeClr val="accent1"/>
                </a:solidFill>
              </a:rPr>
              <a:t>Financial Analysis</a:t>
            </a:r>
          </a:p>
          <a:p>
            <a:r>
              <a:rPr lang="en-GB" sz="1050" dirty="0"/>
              <a:t>Gordon, L.A., Loeb, M.P. and Zhou, L. (2020) 'Investing in Cybersecurity: Insights from the Gordon-Loeb Model', </a:t>
            </a:r>
            <a:r>
              <a:rPr lang="en-GB" sz="1050" i="1" dirty="0"/>
              <a:t>Journal of Information Security</a:t>
            </a:r>
            <a:r>
              <a:rPr lang="en-GB" sz="1050" dirty="0"/>
              <a:t>, 11(2), pp. 49-59.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0DAC0-7E78-9D7D-58A7-26273BA8BDDD}"/>
              </a:ext>
            </a:extLst>
          </p:cNvPr>
          <p:cNvSpPr txBox="1"/>
          <p:nvPr/>
        </p:nvSpPr>
        <p:spPr>
          <a:xfrm>
            <a:off x="1714267" y="713805"/>
            <a:ext cx="6719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E9B35-46F3-0E7D-6755-D293EC338FBC}"/>
              </a:ext>
            </a:extLst>
          </p:cNvPr>
          <p:cNvSpPr txBox="1"/>
          <p:nvPr/>
        </p:nvSpPr>
        <p:spPr>
          <a:xfrm>
            <a:off x="8824913" y="642479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247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9"/>
    </mc:Choice>
    <mc:Fallback xmlns="">
      <p:transition spd="slow" advTm="2098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B653-90C1-A30F-49FF-2042F74E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25E06-795A-62D0-BFC0-6484EEF5B06C}"/>
              </a:ext>
            </a:extLst>
          </p:cNvPr>
          <p:cNvSpPr txBox="1"/>
          <p:nvPr/>
        </p:nvSpPr>
        <p:spPr>
          <a:xfrm>
            <a:off x="356006" y="1661288"/>
            <a:ext cx="8638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Source Code 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GB" sz="1200" b="1" dirty="0"/>
          </a:p>
          <a:p>
            <a:r>
              <a:rPr lang="en-GB" sz="1200" b="1" dirty="0"/>
              <a:t>Simple_cyber_platform.py</a:t>
            </a:r>
            <a:r>
              <a:rPr lang="en-GB" sz="1200" dirty="0"/>
              <a:t> (21 KB) – the main platform implementation</a:t>
            </a:r>
          </a:p>
          <a:p>
            <a:r>
              <a:rPr lang="en-GB" sz="1200" b="1" dirty="0"/>
              <a:t>Visual_analytics.py</a:t>
            </a:r>
            <a:r>
              <a:rPr lang="en-GB" sz="1200" dirty="0"/>
              <a:t> (25 KB) – the visualization module</a:t>
            </a:r>
          </a:p>
          <a:p>
            <a:r>
              <a:rPr lang="en-GB" sz="1200" b="1" dirty="0"/>
              <a:t>Test_platform.py</a:t>
            </a:r>
            <a:r>
              <a:rPr lang="en-GB" sz="1200" dirty="0"/>
              <a:t> (4 KB) - the unit tests</a:t>
            </a:r>
          </a:p>
          <a:p>
            <a:r>
              <a:rPr lang="en-GB" sz="1200" b="1" dirty="0"/>
              <a:t>Reporting.py </a:t>
            </a:r>
            <a:r>
              <a:rPr lang="en-GB" sz="1200" dirty="0"/>
              <a:t>(16KB) - reporting</a:t>
            </a:r>
          </a:p>
          <a:p>
            <a:r>
              <a:rPr lang="en-GB" sz="1200" b="1" dirty="0"/>
              <a:t>Agent_Design_Decision.docx </a:t>
            </a:r>
            <a:r>
              <a:rPr lang="en-GB" sz="1200" dirty="0"/>
              <a:t>– Critical analysis on the Agent choice and design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2060"/>
                </a:solidFill>
              </a:rPr>
              <a:t>Test Evidence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endParaRPr lang="en-US" sz="1400" b="1" i="1" dirty="0"/>
          </a:p>
          <a:p>
            <a:endParaRPr lang="en-US" sz="1200" b="1" dirty="0"/>
          </a:p>
          <a:p>
            <a:r>
              <a:rPr lang="en-US" sz="1200" b="1" dirty="0"/>
              <a:t>Test_data.csv </a:t>
            </a:r>
            <a:r>
              <a:rPr lang="en-US" sz="1200" dirty="0"/>
              <a:t>– Test dataset</a:t>
            </a:r>
          </a:p>
          <a:p>
            <a:r>
              <a:rPr lang="en-US" sz="1200" b="1" dirty="0"/>
              <a:t>Test_Results_Evidence.txt</a:t>
            </a:r>
            <a:r>
              <a:rPr lang="en-US" sz="1200" dirty="0"/>
              <a:t> – Testing documentation</a:t>
            </a:r>
          </a:p>
          <a:p>
            <a:r>
              <a:rPr lang="en-US" sz="1200" b="1" dirty="0"/>
              <a:t>Execution_proceedure.docx </a:t>
            </a:r>
            <a:r>
              <a:rPr lang="en-US" sz="1200" dirty="0"/>
              <a:t>– How to execute/run the platform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BC358-18DA-E060-FDCF-16839535893E}"/>
              </a:ext>
            </a:extLst>
          </p:cNvPr>
          <p:cNvSpPr txBox="1"/>
          <p:nvPr/>
        </p:nvSpPr>
        <p:spPr>
          <a:xfrm>
            <a:off x="1750482" y="713805"/>
            <a:ext cx="6719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16E41-4AD4-E92D-19A4-5E6F4333EA4A}"/>
              </a:ext>
            </a:extLst>
          </p:cNvPr>
          <p:cNvSpPr txBox="1"/>
          <p:nvPr/>
        </p:nvSpPr>
        <p:spPr>
          <a:xfrm>
            <a:off x="8824913" y="642479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D29513-6347-F977-6142-4A5BE617A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452604"/>
              </p:ext>
            </p:extLst>
          </p:nvPr>
        </p:nvGraphicFramePr>
        <p:xfrm>
          <a:off x="665430" y="223996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400" imgH="792685" progId="Package">
                  <p:embed/>
                </p:oleObj>
              </mc:Choice>
              <mc:Fallback>
                <p:oleObj name="Packager Shell Object" showAsIcon="1" r:id="rId2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5430" y="223996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A8A771-BEB0-7EE1-93A8-D4D585DD74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3036"/>
              </p:ext>
            </p:extLst>
          </p:nvPr>
        </p:nvGraphicFramePr>
        <p:xfrm>
          <a:off x="2222625" y="223996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685" progId="Package">
                  <p:embed/>
                </p:oleObj>
              </mc:Choice>
              <mc:Fallback>
                <p:oleObj name="Packager Shell Object" showAsIcon="1" r:id="rId4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625" y="223996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CDE24B-336F-D9A8-E481-484ABCEB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18643"/>
              </p:ext>
            </p:extLst>
          </p:nvPr>
        </p:nvGraphicFramePr>
        <p:xfrm>
          <a:off x="3437764" y="223996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14400" imgH="792685" progId="Package">
                  <p:embed/>
                </p:oleObj>
              </mc:Choice>
              <mc:Fallback>
                <p:oleObj name="Packager Shell Object" showAsIcon="1" r:id="rId6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7764" y="223996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BD09354-CA1A-EEBA-44E5-67BAC9F3F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912249"/>
              </p:ext>
            </p:extLst>
          </p:nvPr>
        </p:nvGraphicFramePr>
        <p:xfrm>
          <a:off x="356006" y="455234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792685" progId="Excel.Sheet.12">
                  <p:embed/>
                </p:oleObj>
              </mc:Choice>
              <mc:Fallback>
                <p:oleObj name="Worksheet" showAsIcon="1" r:id="rId8" imgW="914400" imgH="7926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6006" y="455234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BE3E76D-181D-3A1D-B6E8-5CD71AA41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139831"/>
              </p:ext>
            </p:extLst>
          </p:nvPr>
        </p:nvGraphicFramePr>
        <p:xfrm>
          <a:off x="1409843" y="447991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914400" imgH="792685" progId="Package">
                  <p:embed/>
                </p:oleObj>
              </mc:Choice>
              <mc:Fallback>
                <p:oleObj name="Packager Shell Object" showAsIcon="1" r:id="rId10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9843" y="447991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6B3D297-F5DC-F8A4-4082-3B32E17CA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54149"/>
              </p:ext>
            </p:extLst>
          </p:nvPr>
        </p:nvGraphicFramePr>
        <p:xfrm>
          <a:off x="2448962" y="447991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2" imgW="914400" imgH="792685" progId="Word.Document.12">
                  <p:embed/>
                </p:oleObj>
              </mc:Choice>
              <mc:Fallback>
                <p:oleObj name="Document" showAsIcon="1" r:id="rId12" imgW="914400" imgH="7926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48962" y="447991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FA9939D-83EA-73B9-04FB-763238D60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752288"/>
              </p:ext>
            </p:extLst>
          </p:nvPr>
        </p:nvGraphicFramePr>
        <p:xfrm>
          <a:off x="6186666" y="223996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4" imgW="914400" imgH="792685" progId="Word.Document.12">
                  <p:embed/>
                </p:oleObj>
              </mc:Choice>
              <mc:Fallback>
                <p:oleObj name="Document" showAsIcon="1" r:id="rId14" imgW="914400" imgH="7926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86666" y="223996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AA68AD2-BCC7-3907-0B8F-5D183666D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24447"/>
              </p:ext>
            </p:extLst>
          </p:nvPr>
        </p:nvGraphicFramePr>
        <p:xfrm>
          <a:off x="4707344" y="223995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6" imgW="914400" imgH="792685" progId="Package">
                  <p:embed/>
                </p:oleObj>
              </mc:Choice>
              <mc:Fallback>
                <p:oleObj name="Packager Shell Object" showAsIcon="1" r:id="rId16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07344" y="223995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3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9"/>
    </mc:Choice>
    <mc:Fallback xmlns="">
      <p:transition spd="slow" advTm="209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727008" y="1614530"/>
            <a:ext cx="7893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		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</a:t>
            </a:r>
            <a:endParaRPr lang="en-US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 &amp; Agent Design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Three-Agent Architecture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Technical Implementation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Overview of the 3-Agent System Workflow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Detection Agent - Deep Dive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5</a:t>
            </a:r>
            <a:endParaRPr lang="en-GB" sz="1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Detection Process Flow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Threat Scoring Algorithm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Forensics Agent - Deep Dive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5</a:t>
            </a:r>
            <a:endParaRPr lang="en-US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Network Monitoring Process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Detection Rules &amp; Patterns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Collection Agent - Deep Dive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7</a:t>
            </a:r>
            <a:endParaRPr lang="en-GB" sz="1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Evidence Collection Process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Database Structure &amp; Compliance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&amp; Validation Results	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8</a:t>
            </a:r>
            <a:endParaRPr lang="en-GB" sz="1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Testing Methodology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Test Results &amp;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Results - Visual Analytics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9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Compliance Dashboard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10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on Investment Analysis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11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Activity Analysis	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12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&amp; Key Deliverables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13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		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14</a:t>
            </a:r>
            <a:endParaRPr lang="en-GB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				</a:t>
            </a:r>
            <a:r>
              <a:rPr lang="en-GB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1616D-AC30-8EEE-E3B0-236DE3639F60}"/>
              </a:ext>
            </a:extLst>
          </p:cNvPr>
          <p:cNvSpPr txBox="1"/>
          <p:nvPr/>
        </p:nvSpPr>
        <p:spPr>
          <a:xfrm>
            <a:off x="1702051" y="315823"/>
            <a:ext cx="7238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AI Agent-based Cybersecurity Forensic Platform - Use Case: Investment Banking Security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D150D-4E4F-CBDB-FC0E-F112ADEDA601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9"/>
    </mc:Choice>
    <mc:Fallback xmlns="">
      <p:transition spd="slow" advTm="370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A1BD0-84A0-1594-3EC2-18F95CC7DB15}"/>
              </a:ext>
            </a:extLst>
          </p:cNvPr>
          <p:cNvSpPr txBox="1"/>
          <p:nvPr/>
        </p:nvSpPr>
        <p:spPr>
          <a:xfrm>
            <a:off x="216569" y="1768435"/>
            <a:ext cx="4253620" cy="49244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 Overview</a:t>
            </a:r>
          </a:p>
          <a:p>
            <a:endParaRPr lang="en-US" sz="1400" dirty="0"/>
          </a:p>
          <a:p>
            <a:r>
              <a:rPr lang="en-US" sz="1600" b="1" i="1" dirty="0">
                <a:solidFill>
                  <a:srgbClr val="002060"/>
                </a:solidFill>
              </a:rPr>
              <a:t>Purpose: </a:t>
            </a:r>
            <a:r>
              <a:rPr lang="en-US" sz="1400" dirty="0"/>
              <a:t>Automated threat detection and digital forensic for Financial Institutions addressing cyber threats targeting the banking infrastructure.</a:t>
            </a:r>
          </a:p>
          <a:p>
            <a:endParaRPr lang="en-US" sz="1400" dirty="0"/>
          </a:p>
          <a:p>
            <a:r>
              <a:rPr lang="en-US" sz="1600" b="1" i="1" dirty="0">
                <a:solidFill>
                  <a:srgbClr val="002060"/>
                </a:solidFill>
              </a:rPr>
              <a:t>Target: </a:t>
            </a:r>
            <a:r>
              <a:rPr lang="en-US" sz="1400" dirty="0"/>
              <a:t>Investment Banking cybersecurity operations handling sensitive financial transactions and customer data.</a:t>
            </a:r>
          </a:p>
          <a:p>
            <a:endParaRPr lang="en-US" sz="1400" dirty="0"/>
          </a:p>
          <a:p>
            <a:r>
              <a:rPr lang="en-US" sz="1400" b="1" i="1" dirty="0">
                <a:solidFill>
                  <a:srgbClr val="002060"/>
                </a:solidFill>
              </a:rPr>
              <a:t>Architecture: </a:t>
            </a:r>
            <a:r>
              <a:rPr lang="en-US" sz="1400" dirty="0"/>
              <a:t>Three specialized AI agents (Malware Detection, Network Forensics &amp; Evidence Collection) working in coordination with shared threat intelligence</a:t>
            </a:r>
          </a:p>
          <a:p>
            <a:endParaRPr lang="en-US" sz="1400" dirty="0"/>
          </a:p>
          <a:p>
            <a:r>
              <a:rPr lang="en-US" sz="1400" b="1" i="1" dirty="0">
                <a:solidFill>
                  <a:srgbClr val="002060"/>
                </a:solidFill>
              </a:rPr>
              <a:t>Compliance: </a:t>
            </a:r>
            <a:r>
              <a:rPr lang="en-US" sz="1400" dirty="0"/>
              <a:t>SOX, PCI-DSS, GDPR, FFIEC standards with automated audit trails and chain of custody documentation</a:t>
            </a:r>
          </a:p>
          <a:p>
            <a:endParaRPr lang="en-US" sz="1400" dirty="0"/>
          </a:p>
          <a:p>
            <a:r>
              <a:rPr lang="en-GB" sz="1400" b="1" i="1" dirty="0">
                <a:solidFill>
                  <a:srgbClr val="002060"/>
                </a:solidFill>
              </a:rPr>
              <a:t>Testing</a:t>
            </a:r>
            <a:r>
              <a:rPr lang="en-GB" dirty="0"/>
              <a:t>: </a:t>
            </a:r>
            <a:r>
              <a:rPr lang="en-GB" sz="1400" dirty="0"/>
              <a:t>V</a:t>
            </a:r>
            <a:r>
              <a:rPr lang="en-US" sz="1400" dirty="0" err="1"/>
              <a:t>alidated</a:t>
            </a:r>
            <a:r>
              <a:rPr lang="en-US" sz="1400" dirty="0"/>
              <a:t> with 100-file realistic dataset including clean files, suspicious scripts, and critical threats.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D37A6-8172-48D3-0784-1AE5696421C1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</a:rPr>
              <a:t>I</a:t>
            </a:r>
            <a:r>
              <a:rPr lang="en-GB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ntroduction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6AE90-F72E-B4E4-C1B1-E607C3DFE347}"/>
              </a:ext>
            </a:extLst>
          </p:cNvPr>
          <p:cNvSpPr txBox="1"/>
          <p:nvPr/>
        </p:nvSpPr>
        <p:spPr>
          <a:xfrm>
            <a:off x="8760743" y="6538972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72166-699F-53BD-3DCA-9F1A77EB4F87}"/>
              </a:ext>
            </a:extLst>
          </p:cNvPr>
          <p:cNvSpPr txBox="1"/>
          <p:nvPr/>
        </p:nvSpPr>
        <p:spPr>
          <a:xfrm>
            <a:off x="4673813" y="1753046"/>
            <a:ext cx="4355431" cy="49859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Core Capabilities</a:t>
            </a:r>
          </a:p>
          <a:p>
            <a:endParaRPr lang="en-US" sz="1400" dirty="0"/>
          </a:p>
          <a:p>
            <a:r>
              <a:rPr lang="en-US" sz="1600" b="1" i="1" dirty="0">
                <a:solidFill>
                  <a:srgbClr val="002060"/>
                </a:solidFill>
              </a:rPr>
              <a:t>Malware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Real-time threat analysis using AI/ML heuristics and signature matching.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Threat scoring algorithm identifying banking trojans, ransomware, and keyloggers.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Automatic quarantine of critical and high-threat files.</a:t>
            </a:r>
          </a:p>
          <a:p>
            <a:endParaRPr lang="en-US" sz="1400" dirty="0"/>
          </a:p>
          <a:p>
            <a:r>
              <a:rPr lang="en-US" sz="1600" b="1" i="1" dirty="0">
                <a:solidFill>
                  <a:srgbClr val="002060"/>
                </a:solidFill>
              </a:rPr>
              <a:t>Network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Continuous monitoring of network </a:t>
            </a:r>
            <a:r>
              <a:rPr lang="en-GB" sz="1400" dirty="0"/>
              <a:t>connections and traffic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Detection of suspicious ports (SWIFT, FIX, RDP) and protocol violations.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Geographic IP blocking for high-risk countries.</a:t>
            </a:r>
          </a:p>
          <a:p>
            <a:endParaRPr lang="en-US" sz="1400" dirty="0"/>
          </a:p>
          <a:p>
            <a:r>
              <a:rPr lang="en-US" sz="1600" b="1" i="1" dirty="0">
                <a:solidFill>
                  <a:srgbClr val="002060"/>
                </a:solidFill>
              </a:rPr>
              <a:t>Evidence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Digital evidence with </a:t>
            </a:r>
            <a:r>
              <a:rPr lang="en-GB" sz="1400" dirty="0"/>
              <a:t>cryptographic hash verification.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Database tracking all evidence with chain of custody.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ISO timestamp accuracy for legal proceedings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" name="Graphic 9" descr="Shield Cross with solid fill">
            <a:extLst>
              <a:ext uri="{FF2B5EF4-FFF2-40B4-BE49-F238E27FC236}">
                <a16:creationId xmlns:a16="http://schemas.microsoft.com/office/drawing/2014/main" id="{8D8AB50E-67B2-AB16-A77F-DFF174DF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684" y="2273006"/>
            <a:ext cx="330085" cy="244445"/>
          </a:xfrm>
          <a:prstGeom prst="rect">
            <a:avLst/>
          </a:prstGeom>
        </p:spPr>
      </p:pic>
      <p:pic>
        <p:nvPicPr>
          <p:cNvPr id="12" name="Graphic 11" descr="Wi-Fi outline">
            <a:extLst>
              <a:ext uri="{FF2B5EF4-FFF2-40B4-BE49-F238E27FC236}">
                <a16:creationId xmlns:a16="http://schemas.microsoft.com/office/drawing/2014/main" id="{35642596-4EDA-10F9-CD41-E45CF9FF5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6604" y="3766906"/>
            <a:ext cx="258024" cy="310081"/>
          </a:xfrm>
          <a:prstGeom prst="rect">
            <a:avLst/>
          </a:prstGeom>
        </p:spPr>
      </p:pic>
      <p:pic>
        <p:nvPicPr>
          <p:cNvPr id="14" name="Graphic 13" descr="Folder Search with solid fill">
            <a:extLst>
              <a:ext uri="{FF2B5EF4-FFF2-40B4-BE49-F238E27FC236}">
                <a16:creationId xmlns:a16="http://schemas.microsoft.com/office/drawing/2014/main" id="{1F954AC9-E695-60D1-73F7-BB7904FEE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792" y="5317976"/>
            <a:ext cx="258024" cy="3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7DDA-AE44-C0AB-22D3-0C1952427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06888-8FB1-C2D3-6920-AADE4224BA55}"/>
              </a:ext>
            </a:extLst>
          </p:cNvPr>
          <p:cNvSpPr txBox="1"/>
          <p:nvPr/>
        </p:nvSpPr>
        <p:spPr>
          <a:xfrm>
            <a:off x="198463" y="1768434"/>
            <a:ext cx="3468190" cy="4985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Three-Agent Architecture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BD68F-3D76-17D2-06BC-2FFBEEFE5CB1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 &amp; Agent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9A29E-9863-C6BE-94E1-EFCC4937C5DC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96B31-EBA2-767D-459B-8B4F3FC7433E}"/>
              </a:ext>
            </a:extLst>
          </p:cNvPr>
          <p:cNvSpPr txBox="1"/>
          <p:nvPr/>
        </p:nvSpPr>
        <p:spPr>
          <a:xfrm>
            <a:off x="3838273" y="1762388"/>
            <a:ext cx="4972352" cy="49859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Technical Implementation</a:t>
            </a:r>
          </a:p>
          <a:p>
            <a:pPr algn="ctr"/>
            <a:r>
              <a:rPr lang="en-US" sz="1400" b="1" u="sng" dirty="0">
                <a:solidFill>
                  <a:srgbClr val="002060"/>
                </a:solidFill>
              </a:rPr>
              <a:t>Core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2060"/>
                </a:solidFill>
              </a:rPr>
              <a:t>Language</a:t>
            </a:r>
            <a:r>
              <a:rPr lang="en-US" sz="1400" b="1" i="1" dirty="0">
                <a:solidFill>
                  <a:srgbClr val="002060"/>
                </a:solidFill>
              </a:rPr>
              <a:t>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Python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2060"/>
                </a:solidFill>
              </a:rPr>
              <a:t>Database: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SQLite for evidence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2060"/>
                </a:solidFill>
              </a:rPr>
              <a:t>Hashing: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SHA-256 cryptographic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2060"/>
                </a:solidFill>
              </a:rPr>
              <a:t>Logging: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Python logging module with audit trails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2060"/>
                </a:solidFill>
              </a:rPr>
              <a:t>File I/O: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Pathlib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for cross-platform compatibility</a:t>
            </a:r>
          </a:p>
          <a:p>
            <a:pPr algn="ctr"/>
            <a:r>
              <a:rPr lang="en-US" sz="1400" b="1" i="1" u="sng" dirty="0">
                <a:solidFill>
                  <a:srgbClr val="002060"/>
                </a:solidFill>
              </a:rPr>
              <a:t>Agent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Shared threat intelligence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Central configuration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Coordinated quarantine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 alert propagation</a:t>
            </a:r>
          </a:p>
          <a:p>
            <a:pPr algn="ctr"/>
            <a:r>
              <a:rPr lang="en-GB" sz="1400" b="1" u="sng" dirty="0">
                <a:solidFill>
                  <a:srgbClr val="002060"/>
                </a:solidFill>
              </a:rPr>
              <a:t>Key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pPr algn="ctr"/>
            <a:r>
              <a:rPr lang="en-GB" sz="1400" b="1" u="sng" dirty="0">
                <a:solidFill>
                  <a:srgbClr val="002060"/>
                </a:solidFill>
              </a:rPr>
              <a:t>Design Principles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Modular agent-based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Separation of concerns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Centralized threat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Compliance-first design (SOX, PCI-DSS)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AFB0-9B31-D297-EA4F-356ACDC95394}"/>
              </a:ext>
            </a:extLst>
          </p:cNvPr>
          <p:cNvSpPr txBox="1"/>
          <p:nvPr/>
        </p:nvSpPr>
        <p:spPr>
          <a:xfrm>
            <a:off x="457200" y="2230831"/>
            <a:ext cx="2676406" cy="815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Platform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Threat Intelligence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Audit Logging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EC7F5-210B-FA07-FA89-B08BC86352F9}"/>
              </a:ext>
            </a:extLst>
          </p:cNvPr>
          <p:cNvSpPr txBox="1"/>
          <p:nvPr/>
        </p:nvSpPr>
        <p:spPr>
          <a:xfrm>
            <a:off x="457199" y="3228962"/>
            <a:ext cx="2676407" cy="815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Malware Detection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File scanning &amp; hashing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YARA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Threat scoring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9194-E54F-CC93-F9C9-562E86027E33}"/>
              </a:ext>
            </a:extLst>
          </p:cNvPr>
          <p:cNvSpPr txBox="1"/>
          <p:nvPr/>
        </p:nvSpPr>
        <p:spPr>
          <a:xfrm>
            <a:off x="457198" y="4227093"/>
            <a:ext cx="2676407" cy="815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Network Forensics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Traffic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Protocol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IP blocking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D263B-1924-6263-E3C3-3D0F975C1605}"/>
              </a:ext>
            </a:extLst>
          </p:cNvPr>
          <p:cNvSpPr txBox="1"/>
          <p:nvPr/>
        </p:nvSpPr>
        <p:spPr>
          <a:xfrm>
            <a:off x="469670" y="5156406"/>
            <a:ext cx="2663935" cy="8156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Evidence Collection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SQLite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Chain of custody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Hash verification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F36E6A-FB22-7BF4-C668-EA2AC72D0F88}"/>
              </a:ext>
            </a:extLst>
          </p:cNvPr>
          <p:cNvSpPr txBox="1"/>
          <p:nvPr/>
        </p:nvSpPr>
        <p:spPr>
          <a:xfrm>
            <a:off x="457199" y="6110865"/>
            <a:ext cx="2676407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002060"/>
                </a:solidFill>
              </a:rPr>
              <a:t>Data Flow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Scan-&gt; Detect-&gt; Alert-&gt; Collect-&gt;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DE579-1C5B-399D-C2B2-FDD6BE6F6C34}"/>
              </a:ext>
            </a:extLst>
          </p:cNvPr>
          <p:cNvSpPr txBox="1"/>
          <p:nvPr/>
        </p:nvSpPr>
        <p:spPr>
          <a:xfrm>
            <a:off x="4178171" y="4314573"/>
            <a:ext cx="384772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002060"/>
                </a:solidFill>
              </a:rPr>
              <a:t>MalwareDetectionAgent</a:t>
            </a:r>
            <a:r>
              <a:rPr lang="en-US" sz="1000" b="1" dirty="0">
                <a:solidFill>
                  <a:srgbClr val="002060"/>
                </a:solidFill>
              </a:rPr>
              <a:t>:</a:t>
            </a:r>
            <a:br>
              <a:rPr lang="en-US" sz="1000" dirty="0"/>
            </a:br>
            <a:r>
              <a:rPr lang="en-US" sz="1000" dirty="0"/>
              <a:t>_</a:t>
            </a:r>
            <a:r>
              <a:rPr lang="en-US" sz="1000" dirty="0" err="1"/>
              <a:t>analyze_file</a:t>
            </a:r>
            <a:r>
              <a:rPr lang="en-US" sz="1000" dirty="0"/>
              <a:t>(), _</a:t>
            </a:r>
            <a:r>
              <a:rPr lang="en-US" sz="1000" dirty="0" err="1"/>
              <a:t>calculate_threat_score</a:t>
            </a:r>
            <a:r>
              <a:rPr lang="en-US" sz="1000" dirty="0"/>
              <a:t>(), _</a:t>
            </a:r>
            <a:r>
              <a:rPr lang="en-US" sz="1000" dirty="0" err="1"/>
              <a:t>quarantine_file</a:t>
            </a:r>
            <a:r>
              <a:rPr lang="en-US" sz="1000" dirty="0"/>
              <a:t>()</a:t>
            </a:r>
            <a:endParaRPr lang="en-GB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59184-F8B2-50EA-BEA8-588C7AB26838}"/>
              </a:ext>
            </a:extLst>
          </p:cNvPr>
          <p:cNvSpPr txBox="1"/>
          <p:nvPr/>
        </p:nvSpPr>
        <p:spPr>
          <a:xfrm>
            <a:off x="4178171" y="4772093"/>
            <a:ext cx="384772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002060"/>
                </a:solidFill>
              </a:rPr>
              <a:t>NetworkForensicsAgent</a:t>
            </a:r>
            <a:r>
              <a:rPr lang="en-US" sz="1000" b="1" dirty="0">
                <a:solidFill>
                  <a:srgbClr val="002060"/>
                </a:solidFill>
              </a:rPr>
              <a:t>:</a:t>
            </a:r>
            <a:br>
              <a:rPr lang="en-US" sz="1000" dirty="0"/>
            </a:br>
            <a:r>
              <a:rPr lang="en-US" sz="1000" dirty="0" err="1"/>
              <a:t>monitor_network</a:t>
            </a:r>
            <a:r>
              <a:rPr lang="en-US" sz="1000" dirty="0"/>
              <a:t>(), _</a:t>
            </a:r>
            <a:r>
              <a:rPr lang="en-US" sz="1000" dirty="0" err="1"/>
              <a:t>is_suspicious_connection</a:t>
            </a:r>
            <a:r>
              <a:rPr lang="en-US" sz="1000" dirty="0"/>
              <a:t>(), _</a:t>
            </a:r>
            <a:r>
              <a:rPr lang="en-US" sz="1000" dirty="0" err="1"/>
              <a:t>is_blocked_ip</a:t>
            </a:r>
            <a:r>
              <a:rPr lang="en-US" sz="1000" dirty="0"/>
              <a:t>()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2E9AA-1ECD-B56D-418B-D2FA2748C91C}"/>
              </a:ext>
            </a:extLst>
          </p:cNvPr>
          <p:cNvSpPr txBox="1"/>
          <p:nvPr/>
        </p:nvSpPr>
        <p:spPr>
          <a:xfrm>
            <a:off x="4178171" y="5229613"/>
            <a:ext cx="384772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rgbClr val="002060"/>
                </a:solidFill>
              </a:rPr>
              <a:t>EvidenceCollectionAgent</a:t>
            </a:r>
            <a:r>
              <a:rPr lang="en-US" sz="1000" b="1" dirty="0">
                <a:solidFill>
                  <a:srgbClr val="002060"/>
                </a:solidFill>
              </a:rPr>
              <a:t>:</a:t>
            </a:r>
            <a:br>
              <a:rPr lang="en-US" sz="1000" dirty="0"/>
            </a:br>
            <a:r>
              <a:rPr lang="en-US" sz="1000" dirty="0" err="1"/>
              <a:t>collect_evidence</a:t>
            </a:r>
            <a:r>
              <a:rPr lang="en-US" sz="1000" dirty="0"/>
              <a:t>(), _</a:t>
            </a:r>
            <a:r>
              <a:rPr lang="en-US" sz="1000" dirty="0" err="1"/>
              <a:t>store_evidence_record</a:t>
            </a:r>
            <a:r>
              <a:rPr lang="en-US" sz="1000" dirty="0"/>
              <a:t>(), _</a:t>
            </a:r>
            <a:r>
              <a:rPr lang="en-US" sz="1000" dirty="0" err="1"/>
              <a:t>init_database</a:t>
            </a:r>
            <a:r>
              <a:rPr lang="en-US" sz="1000" dirty="0"/>
              <a:t>()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78955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52E8D183-5BDC-8425-10F8-8527569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22" y="1740600"/>
            <a:ext cx="5731510" cy="3630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3940DC-AE74-4122-61BC-60CA4E2D9012}"/>
              </a:ext>
            </a:extLst>
          </p:cNvPr>
          <p:cNvSpPr txBox="1"/>
          <p:nvPr/>
        </p:nvSpPr>
        <p:spPr>
          <a:xfrm>
            <a:off x="787651" y="5567881"/>
            <a:ext cx="7604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flows from processing through centralized storage to </a:t>
            </a:r>
            <a:r>
              <a:rPr lang="en-US" sz="1200" b="1" dirty="0"/>
              <a:t>parallel security monitoring and evidence collection</a:t>
            </a:r>
            <a:r>
              <a:rPr lang="en-US" sz="1200" dirty="0"/>
              <a:t>, with continuous agent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coordinated three-agent system where </a:t>
            </a:r>
            <a:r>
              <a:rPr lang="en-US" sz="1200" b="1" dirty="0"/>
              <a:t>Agent 1</a:t>
            </a:r>
            <a:r>
              <a:rPr lang="en-US" sz="1200" dirty="0"/>
              <a:t> processes and writes data to a central database, while </a:t>
            </a:r>
            <a:r>
              <a:rPr lang="en-US" sz="1200" b="1" dirty="0"/>
              <a:t>Agents 2</a:t>
            </a:r>
            <a:r>
              <a:rPr lang="en-US" sz="1200" dirty="0"/>
              <a:t> </a:t>
            </a:r>
            <a:r>
              <a:rPr lang="en-US" sz="1200" b="1" dirty="0"/>
              <a:t>and 3</a:t>
            </a:r>
            <a:r>
              <a:rPr lang="en-US" sz="1200" dirty="0"/>
              <a:t> simultaneously monitor security and collect evidence through continuous read-write operations. 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DD729-792E-611C-99DD-CC7BBCFB0086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the Three-Agent System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E617C-CC9B-C09A-79A7-2BD65D8A96D3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4725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51773-BB98-C752-A4F3-377077F88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0D6EE-EEC5-EBC2-DC9C-E5B4D25EB9A6}"/>
              </a:ext>
            </a:extLst>
          </p:cNvPr>
          <p:cNvSpPr txBox="1"/>
          <p:nvPr/>
        </p:nvSpPr>
        <p:spPr>
          <a:xfrm>
            <a:off x="235882" y="1674764"/>
            <a:ext cx="3468190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Detection Process Flow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6DF75-54CD-F302-96BB-D5DC669B3D3F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Detection Agent - Deep Dive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E53CB-FC16-3EB6-D1C7-B7A4D27ECACA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80128-FE1A-7D85-FA39-1C02FFB62880}"/>
              </a:ext>
            </a:extLst>
          </p:cNvPr>
          <p:cNvSpPr txBox="1"/>
          <p:nvPr/>
        </p:nvSpPr>
        <p:spPr>
          <a:xfrm>
            <a:off x="3925392" y="1633484"/>
            <a:ext cx="4972352" cy="35548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Threat Scoring Algorithm</a:t>
            </a:r>
          </a:p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 Components</a:t>
            </a:r>
          </a:p>
          <a:p>
            <a:pPr algn="ctr"/>
            <a:endParaRPr lang="en-GB" sz="1400" b="1" u="sng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r>
              <a:rPr lang="en-GB" sz="1400" b="1" u="sng" dirty="0">
                <a:solidFill>
                  <a:srgbClr val="002060"/>
                </a:solidFill>
              </a:rPr>
              <a:t>Real Detection Examples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EEEA7-B158-03A1-89BF-6F913E0E01E9}"/>
              </a:ext>
            </a:extLst>
          </p:cNvPr>
          <p:cNvSpPr txBox="1"/>
          <p:nvPr/>
        </p:nvSpPr>
        <p:spPr>
          <a:xfrm>
            <a:off x="457202" y="2026267"/>
            <a:ext cx="3137026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File Discovery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Recursive directory scanning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Filter by extensions: .exe, .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.pdf, .doc, .zip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Support for 100+ file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3E6A5-4D36-51B0-73E9-933EC74E8DAF}"/>
              </a:ext>
            </a:extLst>
          </p:cNvPr>
          <p:cNvSpPr txBox="1"/>
          <p:nvPr/>
        </p:nvSpPr>
        <p:spPr>
          <a:xfrm>
            <a:off x="463435" y="2842252"/>
            <a:ext cx="3137027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Hash Calculation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SHA-256 cryptographic hashing</a:t>
            </a:r>
            <a:b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Compare against known malware database</a:t>
            </a:r>
            <a:b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Zeus,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Dridex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Emotet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A80CA-D168-C5B9-39EB-3946DACF3C24}"/>
              </a:ext>
            </a:extLst>
          </p:cNvPr>
          <p:cNvSpPr txBox="1"/>
          <p:nvPr/>
        </p:nvSpPr>
        <p:spPr>
          <a:xfrm>
            <a:off x="457202" y="3658237"/>
            <a:ext cx="3137028" cy="877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Threat Scoring</a:t>
            </a: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Keyword analysis (banking, trojan, malware)</a:t>
            </a:r>
            <a:b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PE header detection (MZ signature)</a:t>
            </a:r>
            <a:b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Financial term matching (SWIFT, credentials)</a:t>
            </a:r>
            <a:b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• Entropy analysis for obfuscation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E0566-BCAC-82D2-8C36-A3DC00EED275}"/>
              </a:ext>
            </a:extLst>
          </p:cNvPr>
          <p:cNvSpPr txBox="1"/>
          <p:nvPr/>
        </p:nvSpPr>
        <p:spPr>
          <a:xfrm>
            <a:off x="463435" y="4634426"/>
            <a:ext cx="3137028" cy="984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Threat Classification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Score ≥0.8: CRITICAL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• Score ≥0.6: HIGH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• Score ≥0.4: MEDIUM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• Score ≥0.2: LOW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• Score &lt;0.2: INFO (Clean</a:t>
            </a:r>
            <a:r>
              <a:rPr lang="en-US" sz="9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FADD3-7166-9979-C33B-81A1DA54E22D}"/>
              </a:ext>
            </a:extLst>
          </p:cNvPr>
          <p:cNvSpPr txBox="1"/>
          <p:nvPr/>
        </p:nvSpPr>
        <p:spPr>
          <a:xfrm>
            <a:off x="460317" y="5707974"/>
            <a:ext cx="3130795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5: Quarantine Action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Automatic isolation for CRITICAL/HIGH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Move to quarantine directory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Timestamp and log action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• Preserve file for forensic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C93A0-19BA-3699-828E-352E128C3168}"/>
              </a:ext>
            </a:extLst>
          </p:cNvPr>
          <p:cNvSpPr txBox="1"/>
          <p:nvPr/>
        </p:nvSpPr>
        <p:spPr>
          <a:xfrm>
            <a:off x="4004645" y="2619770"/>
            <a:ext cx="4755171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Financial Terms (≥2 = +0.25)</a:t>
            </a:r>
            <a:br>
              <a:rPr lang="en-US" sz="1000" dirty="0"/>
            </a:br>
            <a:r>
              <a:rPr lang="en-US" sz="1100" dirty="0"/>
              <a:t>account, password, swift, banking, credentials, theft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E3C9C-65FD-D5DA-BBD7-5BCE3178F2BD}"/>
              </a:ext>
            </a:extLst>
          </p:cNvPr>
          <p:cNvSpPr txBox="1"/>
          <p:nvPr/>
        </p:nvSpPr>
        <p:spPr>
          <a:xfrm>
            <a:off x="4004646" y="3088578"/>
            <a:ext cx="4755170" cy="415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PE Executable Header (+0.15)</a:t>
            </a:r>
            <a:br>
              <a:rPr lang="en-US" sz="1100" dirty="0"/>
            </a:br>
            <a:r>
              <a:rPr lang="en-GB" sz="1100" dirty="0"/>
              <a:t>MZ signature detection + suspicious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93D366-35BC-8FC9-E122-18630415F14F}"/>
              </a:ext>
            </a:extLst>
          </p:cNvPr>
          <p:cNvSpPr txBox="1"/>
          <p:nvPr/>
        </p:nvSpPr>
        <p:spPr>
          <a:xfrm>
            <a:off x="4004645" y="3536800"/>
            <a:ext cx="475517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High Entropy (+0.15)</a:t>
            </a:r>
            <a:br>
              <a:rPr lang="en-US" sz="1000" dirty="0"/>
            </a:br>
            <a:r>
              <a:rPr lang="en-US" sz="1000" dirty="0"/>
              <a:t>Obfuscated or encrypted content detection</a:t>
            </a:r>
            <a:endParaRPr lang="en-GB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01D49-16CE-522C-4788-0BB302E0D3E4}"/>
              </a:ext>
            </a:extLst>
          </p:cNvPr>
          <p:cNvSpPr txBox="1"/>
          <p:nvPr/>
        </p:nvSpPr>
        <p:spPr>
          <a:xfrm>
            <a:off x="4004644" y="2143576"/>
            <a:ext cx="4755173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Malware Keywords (+0.35 each, weights calibrated based on Banking threat patterns)</a:t>
            </a:r>
            <a:br>
              <a:rPr lang="en-US" sz="1000" dirty="0"/>
            </a:br>
            <a:r>
              <a:rPr lang="en-GB" sz="1100" dirty="0" err="1"/>
              <a:t>zeus</a:t>
            </a:r>
            <a:r>
              <a:rPr lang="en-GB" sz="1100" dirty="0"/>
              <a:t>, </a:t>
            </a:r>
            <a:r>
              <a:rPr lang="en-GB" sz="1100" dirty="0" err="1"/>
              <a:t>dridex</a:t>
            </a:r>
            <a:r>
              <a:rPr lang="en-GB" sz="1100" dirty="0"/>
              <a:t>, </a:t>
            </a:r>
            <a:r>
              <a:rPr lang="en-GB" sz="1100" dirty="0" err="1"/>
              <a:t>emotet</a:t>
            </a:r>
            <a:r>
              <a:rPr lang="en-GB" sz="1100" dirty="0"/>
              <a:t>, banking, trojan, ransomware, keylogger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B6A58-F545-2B6E-AFBA-073E11C63562}"/>
              </a:ext>
            </a:extLst>
          </p:cNvPr>
          <p:cNvSpPr txBox="1"/>
          <p:nvPr/>
        </p:nvSpPr>
        <p:spPr>
          <a:xfrm>
            <a:off x="4004645" y="4892493"/>
            <a:ext cx="47551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credential_stealer.exe</a:t>
            </a:r>
          </a:p>
          <a:p>
            <a:r>
              <a:rPr lang="en-GB" sz="1000" dirty="0">
                <a:solidFill>
                  <a:srgbClr val="002060"/>
                </a:solidFill>
              </a:rPr>
              <a:t>S</a:t>
            </a:r>
            <a:r>
              <a:rPr lang="en-US" sz="1100" dirty="0"/>
              <a:t>core: </a:t>
            </a:r>
            <a:r>
              <a:rPr lang="en-US" sz="1100" dirty="0">
                <a:solidFill>
                  <a:srgbClr val="FF0000"/>
                </a:solidFill>
              </a:rPr>
              <a:t>0.85</a:t>
            </a:r>
            <a:r>
              <a:rPr lang="en-US" sz="1100" dirty="0"/>
              <a:t> | </a:t>
            </a:r>
            <a:r>
              <a:rPr lang="en-US" sz="1100" b="1" dirty="0"/>
              <a:t>Level</a:t>
            </a:r>
            <a:r>
              <a:rPr lang="en-US" sz="1100" dirty="0"/>
              <a:t>: </a:t>
            </a:r>
            <a:r>
              <a:rPr lang="en-US" sz="1100" dirty="0">
                <a:solidFill>
                  <a:srgbClr val="FF0000"/>
                </a:solidFill>
              </a:rPr>
              <a:t>CRITICAL</a:t>
            </a:r>
            <a:r>
              <a:rPr lang="en-US" sz="1100" dirty="0"/>
              <a:t>, </a:t>
            </a:r>
            <a:r>
              <a:rPr lang="en-US" sz="1100" b="1" dirty="0"/>
              <a:t>Keywords</a:t>
            </a:r>
            <a:r>
              <a:rPr lang="en-US" sz="1100" dirty="0"/>
              <a:t>: credential, password, theft, </a:t>
            </a:r>
            <a:r>
              <a:rPr lang="en-US" sz="1100" b="1" dirty="0"/>
              <a:t>Action</a:t>
            </a:r>
            <a:r>
              <a:rPr lang="en-US" sz="1100" dirty="0"/>
              <a:t>: Quarantined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6D1FCF-2239-AF98-0816-3FB0EA7ABC29}"/>
              </a:ext>
            </a:extLst>
          </p:cNvPr>
          <p:cNvSpPr txBox="1"/>
          <p:nvPr/>
        </p:nvSpPr>
        <p:spPr>
          <a:xfrm>
            <a:off x="4004644" y="5525580"/>
            <a:ext cx="475517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phishing_email.msg</a:t>
            </a:r>
          </a:p>
          <a:p>
            <a:r>
              <a:rPr lang="en-US" sz="1100" b="1" dirty="0"/>
              <a:t>Score</a:t>
            </a:r>
            <a:r>
              <a:rPr lang="en-US" sz="1100" dirty="0"/>
              <a:t>: 0.55 | </a:t>
            </a:r>
            <a:r>
              <a:rPr lang="en-US" sz="1100" b="1" dirty="0"/>
              <a:t>Level</a:t>
            </a:r>
            <a:r>
              <a:rPr lang="en-US" sz="1100" dirty="0"/>
              <a:t>: MEDIUM, </a:t>
            </a:r>
            <a:r>
              <a:rPr lang="en-US" sz="1100" b="1" dirty="0"/>
              <a:t>Keywords</a:t>
            </a:r>
            <a:r>
              <a:rPr lang="en-US" sz="1100" dirty="0"/>
              <a:t>: password, account, verify</a:t>
            </a:r>
            <a:br>
              <a:rPr lang="en-US" sz="1100" dirty="0"/>
            </a:br>
            <a:r>
              <a:rPr lang="en-US" sz="1100" b="1" dirty="0"/>
              <a:t>Action:</a:t>
            </a:r>
            <a:r>
              <a:rPr lang="en-US" sz="1100" dirty="0"/>
              <a:t> Flagged for review</a:t>
            </a:r>
            <a:endParaRPr lang="en-GB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36E12-935B-A615-6BAE-F7643F6F477B}"/>
              </a:ext>
            </a:extLst>
          </p:cNvPr>
          <p:cNvSpPr txBox="1"/>
          <p:nvPr/>
        </p:nvSpPr>
        <p:spPr>
          <a:xfrm>
            <a:off x="4004645" y="4272776"/>
            <a:ext cx="4755172" cy="584775"/>
          </a:xfrm>
          <a:prstGeom prst="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zeus_banking_trojan.exe</a:t>
            </a:r>
          </a:p>
          <a:p>
            <a:r>
              <a:rPr lang="en-US" sz="1100" b="1" dirty="0"/>
              <a:t>Score</a:t>
            </a:r>
            <a:r>
              <a:rPr lang="en-US" sz="1100" dirty="0"/>
              <a:t>: </a:t>
            </a:r>
            <a:r>
              <a:rPr lang="en-US" sz="1100" dirty="0">
                <a:solidFill>
                  <a:srgbClr val="FF0000"/>
                </a:solidFill>
              </a:rPr>
              <a:t>0.95</a:t>
            </a:r>
            <a:r>
              <a:rPr lang="en-US" sz="1100" dirty="0"/>
              <a:t> | </a:t>
            </a:r>
            <a:r>
              <a:rPr lang="en-US" sz="1100" b="1" dirty="0"/>
              <a:t>Level</a:t>
            </a:r>
            <a:r>
              <a:rPr lang="en-US" sz="1100" dirty="0"/>
              <a:t>: </a:t>
            </a:r>
            <a:r>
              <a:rPr lang="en-US" sz="1100" dirty="0">
                <a:solidFill>
                  <a:srgbClr val="FF0000"/>
                </a:solidFill>
              </a:rPr>
              <a:t>CRITICAL</a:t>
            </a:r>
            <a:r>
              <a:rPr lang="en-US" sz="1100" dirty="0"/>
              <a:t>, </a:t>
            </a:r>
            <a:r>
              <a:rPr lang="en-US" sz="1100" b="1" dirty="0"/>
              <a:t>Keywords</a:t>
            </a:r>
            <a:r>
              <a:rPr lang="en-US" sz="1100" dirty="0"/>
              <a:t>: </a:t>
            </a:r>
            <a:r>
              <a:rPr lang="en-US" sz="1100" dirty="0" err="1"/>
              <a:t>zeus</a:t>
            </a:r>
            <a:r>
              <a:rPr lang="en-US" sz="1100" dirty="0"/>
              <a:t>, banking, trojan, malware, </a:t>
            </a:r>
            <a:r>
              <a:rPr lang="en-US" sz="1100" b="1" dirty="0"/>
              <a:t>Action</a:t>
            </a:r>
            <a:r>
              <a:rPr lang="en-US" sz="1100" dirty="0"/>
              <a:t>: Quarantined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B90DF-4763-0B03-4946-416D1627E7A4}"/>
              </a:ext>
            </a:extLst>
          </p:cNvPr>
          <p:cNvSpPr txBox="1"/>
          <p:nvPr/>
        </p:nvSpPr>
        <p:spPr>
          <a:xfrm>
            <a:off x="4004646" y="6146555"/>
            <a:ext cx="4758343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Metrics: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Precision: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94.2%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Recalll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:96.8%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False Positive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&lt;5%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1000+ files/sec</a:t>
            </a:r>
          </a:p>
        </p:txBody>
      </p:sp>
    </p:spTree>
    <p:extLst>
      <p:ext uri="{BB962C8B-B14F-4D97-AF65-F5344CB8AC3E}">
        <p14:creationId xmlns:p14="http://schemas.microsoft.com/office/powerpoint/2010/main" val="5062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DAD0B-36FC-843D-B8E7-F9C0AD99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FDD1B-BA0D-E8B8-D228-B0983394FECB}"/>
              </a:ext>
            </a:extLst>
          </p:cNvPr>
          <p:cNvSpPr txBox="1"/>
          <p:nvPr/>
        </p:nvSpPr>
        <p:spPr>
          <a:xfrm>
            <a:off x="277177" y="1606829"/>
            <a:ext cx="3468190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Network Monitoring Process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1AFFF-5C77-4A42-7F13-2132B19207B6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Forensics Agent - Deep Dive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FD45F-ABB9-A862-72B4-5A86C8F479E9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1D3DF-A4A9-CC5B-D30C-1B3A5FD4050C}"/>
              </a:ext>
            </a:extLst>
          </p:cNvPr>
          <p:cNvSpPr txBox="1"/>
          <p:nvPr/>
        </p:nvSpPr>
        <p:spPr>
          <a:xfrm>
            <a:off x="3919199" y="1580123"/>
            <a:ext cx="4893097" cy="312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Detection Rules &amp; Patterns</a:t>
            </a:r>
          </a:p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Suspicious Connection Indicators</a:t>
            </a:r>
          </a:p>
          <a:p>
            <a:pPr algn="ctr"/>
            <a:endParaRPr lang="en-GB" sz="1400" b="1" u="sng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33EFC-F208-DA85-3CB6-3551FA2F3921}"/>
              </a:ext>
            </a:extLst>
          </p:cNvPr>
          <p:cNvSpPr txBox="1"/>
          <p:nvPr/>
        </p:nvSpPr>
        <p:spPr>
          <a:xfrm>
            <a:off x="460317" y="1925773"/>
            <a:ext cx="3394041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Connection Capture</a:t>
            </a:r>
          </a:p>
          <a:p>
            <a:r>
              <a:rPr lang="en-GB" sz="1100" dirty="0"/>
              <a:t>• </a:t>
            </a:r>
            <a:r>
              <a:rPr lang="en-GB" sz="1000" dirty="0"/>
              <a:t>Real-time network traffic monitoring</a:t>
            </a:r>
            <a:br>
              <a:rPr lang="en-GB" sz="1000" dirty="0"/>
            </a:br>
            <a:r>
              <a:rPr lang="en-GB" sz="1000" dirty="0"/>
              <a:t>• Source IP, destination IP, ports captured</a:t>
            </a:r>
            <a:br>
              <a:rPr lang="en-GB" sz="1000" dirty="0"/>
            </a:br>
            <a:r>
              <a:rPr lang="en-GB" sz="1000" dirty="0"/>
              <a:t>• Protocol identification (TCP/UDP)</a:t>
            </a:r>
            <a:br>
              <a:rPr lang="en-GB" sz="1000" dirty="0"/>
            </a:br>
            <a:r>
              <a:rPr lang="en-GB" sz="1000" dirty="0"/>
              <a:t>• Configurable monitoring duration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6D78D-4342-25DC-D8A9-915C485521F8}"/>
              </a:ext>
            </a:extLst>
          </p:cNvPr>
          <p:cNvSpPr txBox="1"/>
          <p:nvPr/>
        </p:nvSpPr>
        <p:spPr>
          <a:xfrm>
            <a:off x="460317" y="2868542"/>
            <a:ext cx="3406708" cy="907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Port Analysis</a:t>
            </a:r>
          </a:p>
          <a:p>
            <a:r>
              <a:rPr lang="en-GB" sz="1100" dirty="0"/>
              <a:t>• </a:t>
            </a:r>
            <a:r>
              <a:rPr lang="en-GB" sz="1000" dirty="0"/>
              <a:t>Financial protocol detection:</a:t>
            </a:r>
            <a:br>
              <a:rPr lang="en-GB" sz="1000" dirty="0"/>
            </a:br>
            <a:r>
              <a:rPr lang="en-GB" sz="1000" dirty="0"/>
              <a:t>• SWIFT (10030), FIX (8000)</a:t>
            </a:r>
            <a:br>
              <a:rPr lang="en-GB" sz="1000" dirty="0"/>
            </a:br>
            <a:r>
              <a:rPr lang="en-GB" sz="1000" dirty="0"/>
              <a:t>• High-risk ports: RDP (3389), SQL (1433), SSH (22), SMB (445)</a:t>
            </a:r>
            <a:br>
              <a:rPr lang="en-GB" sz="1000" dirty="0"/>
            </a:br>
            <a:r>
              <a:rPr lang="en-GB" sz="1000" dirty="0"/>
              <a:t>• Unencrypted financial </a:t>
            </a:r>
            <a:r>
              <a:rPr lang="en-GB" sz="1100" dirty="0"/>
              <a:t>traffic flagged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287E3-021A-3C63-25CE-B8D511D7A57B}"/>
              </a:ext>
            </a:extLst>
          </p:cNvPr>
          <p:cNvSpPr txBox="1"/>
          <p:nvPr/>
        </p:nvSpPr>
        <p:spPr>
          <a:xfrm>
            <a:off x="463435" y="3848350"/>
            <a:ext cx="3388940" cy="877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Geographic Filtering</a:t>
            </a:r>
          </a:p>
          <a:p>
            <a:r>
              <a:rPr lang="en-US" sz="1000" dirty="0"/>
              <a:t>• Blocked countries: CN, RU, KP</a:t>
            </a:r>
            <a:br>
              <a:rPr lang="en-US" sz="1000" dirty="0"/>
            </a:br>
            <a:r>
              <a:rPr lang="en-US" sz="1000" dirty="0"/>
              <a:t>• High-risk IP ranges identified</a:t>
            </a:r>
            <a:br>
              <a:rPr lang="en-US" sz="1000" dirty="0"/>
            </a:br>
            <a:r>
              <a:rPr lang="en-US" sz="1000" dirty="0"/>
              <a:t>• Known C2 server IP matching</a:t>
            </a:r>
            <a:br>
              <a:rPr lang="en-US" sz="1000" dirty="0"/>
            </a:br>
            <a:r>
              <a:rPr lang="en-US" sz="1000" dirty="0"/>
              <a:t>• Geo-blocking enforcement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8E50B-1D11-83B4-2783-8CB035A6F530}"/>
              </a:ext>
            </a:extLst>
          </p:cNvPr>
          <p:cNvSpPr txBox="1"/>
          <p:nvPr/>
        </p:nvSpPr>
        <p:spPr>
          <a:xfrm>
            <a:off x="463435" y="4788327"/>
            <a:ext cx="3388940" cy="892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Threat Intelligence Matching</a:t>
            </a:r>
          </a:p>
          <a:p>
            <a:r>
              <a:rPr lang="en-US" sz="1100" dirty="0"/>
              <a:t>• </a:t>
            </a:r>
            <a:r>
              <a:rPr lang="en-US" sz="1000" dirty="0"/>
              <a:t>Compare against known threat IPs</a:t>
            </a:r>
            <a:br>
              <a:rPr lang="en-US" sz="1000" dirty="0"/>
            </a:br>
            <a:r>
              <a:rPr lang="en-US" sz="1000" dirty="0"/>
              <a:t>• APT group indicator detection</a:t>
            </a:r>
            <a:br>
              <a:rPr lang="en-US" sz="1000" dirty="0"/>
            </a:br>
            <a:r>
              <a:rPr lang="en-US" sz="1000" dirty="0"/>
              <a:t>• C2 server identification</a:t>
            </a:r>
            <a:br>
              <a:rPr lang="en-US" sz="1000" dirty="0"/>
            </a:br>
            <a:r>
              <a:rPr lang="en-US" sz="1000" dirty="0"/>
              <a:t>• Port scanning pattern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3D331-5AB0-AC98-53F3-A132D08F15D9}"/>
              </a:ext>
            </a:extLst>
          </p:cNvPr>
          <p:cNvSpPr txBox="1"/>
          <p:nvPr/>
        </p:nvSpPr>
        <p:spPr>
          <a:xfrm>
            <a:off x="460317" y="5756733"/>
            <a:ext cx="3396024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5: Alert &amp; Block</a:t>
            </a:r>
          </a:p>
          <a:p>
            <a:r>
              <a:rPr lang="en-US" sz="1000" dirty="0"/>
              <a:t>• Real-time threat alerts generated</a:t>
            </a:r>
            <a:br>
              <a:rPr lang="en-US" sz="1000" dirty="0"/>
            </a:br>
            <a:r>
              <a:rPr lang="en-US" sz="1000" dirty="0"/>
              <a:t>• Automatic IP blocking for confirmed threats</a:t>
            </a:r>
            <a:br>
              <a:rPr lang="en-US" sz="1000" dirty="0"/>
            </a:br>
            <a:r>
              <a:rPr lang="en-US" sz="1000" dirty="0"/>
              <a:t>• Log all suspicious activities</a:t>
            </a:r>
            <a:br>
              <a:rPr lang="en-US" sz="1000" dirty="0"/>
            </a:br>
            <a:r>
              <a:rPr lang="en-US" sz="1000" dirty="0"/>
              <a:t>• Integration with platform core for correlation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F7DC2-0C55-18E3-37E2-CB15B05F4ABF}"/>
              </a:ext>
            </a:extLst>
          </p:cNvPr>
          <p:cNvSpPr txBox="1"/>
          <p:nvPr/>
        </p:nvSpPr>
        <p:spPr>
          <a:xfrm>
            <a:off x="4004645" y="2547346"/>
            <a:ext cx="4893098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Known Threat IPs</a:t>
            </a:r>
          </a:p>
          <a:p>
            <a:r>
              <a:rPr lang="fr-FR" sz="1000" dirty="0"/>
              <a:t>198.51.100.1 (C2 Server), 203.0.113.5 (APT Infrastructure)</a:t>
            </a:r>
            <a:endParaRPr lang="en-GB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7FA61-0157-F4D2-9536-A795D901CA81}"/>
              </a:ext>
            </a:extLst>
          </p:cNvPr>
          <p:cNvSpPr txBox="1"/>
          <p:nvPr/>
        </p:nvSpPr>
        <p:spPr>
          <a:xfrm>
            <a:off x="4004645" y="3016154"/>
            <a:ext cx="4893097" cy="415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Suspicious Ports</a:t>
            </a:r>
            <a:br>
              <a:rPr lang="en-US" sz="1100" dirty="0"/>
            </a:br>
            <a:r>
              <a:rPr lang="en-US" sz="1000" dirty="0"/>
              <a:t>4444 (Common backdoor), 31337 (Back Orifice), 6667 (IRC)</a:t>
            </a: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9E08B-B777-054E-7F60-3F7F87736136}"/>
              </a:ext>
            </a:extLst>
          </p:cNvPr>
          <p:cNvSpPr txBox="1"/>
          <p:nvPr/>
        </p:nvSpPr>
        <p:spPr>
          <a:xfrm>
            <a:off x="4004645" y="3464376"/>
            <a:ext cx="489309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Financial Protocol Violations</a:t>
            </a:r>
            <a:br>
              <a:rPr lang="en-US" sz="1000" dirty="0"/>
            </a:br>
            <a:r>
              <a:rPr lang="en-US" sz="1000" dirty="0"/>
              <a:t>Unencrypted SWIFT traffic, FIX protocol anomalies</a:t>
            </a:r>
            <a:endParaRPr lang="en-GB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94D55-D820-ACC0-74A7-3FEE04B16345}"/>
              </a:ext>
            </a:extLst>
          </p:cNvPr>
          <p:cNvSpPr txBox="1"/>
          <p:nvPr/>
        </p:nvSpPr>
        <p:spPr>
          <a:xfrm>
            <a:off x="4004644" y="2071152"/>
            <a:ext cx="4893100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High-Risk Ports</a:t>
            </a:r>
            <a:br>
              <a:rPr lang="en-US" sz="1000" dirty="0"/>
            </a:br>
            <a:r>
              <a:rPr lang="en-GB" sz="1000" dirty="0"/>
              <a:t>1433 (SQL Server), 3389 (RDP), 22 (SSH), 445 (SMB)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B23B2-FA81-5BA3-F26E-474A1891099C}"/>
              </a:ext>
            </a:extLst>
          </p:cNvPr>
          <p:cNvSpPr txBox="1"/>
          <p:nvPr/>
        </p:nvSpPr>
        <p:spPr>
          <a:xfrm>
            <a:off x="4004644" y="4774804"/>
            <a:ext cx="490347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Port Scanning Detected</a:t>
            </a:r>
          </a:p>
          <a:p>
            <a:r>
              <a:rPr lang="en-GB" sz="1000" b="1" dirty="0"/>
              <a:t>Source</a:t>
            </a:r>
            <a:r>
              <a:rPr lang="en-GB" sz="1000" dirty="0"/>
              <a:t>: 192.168.1.100 → Multiple SYN packets, </a:t>
            </a:r>
            <a:r>
              <a:rPr lang="en-GB" sz="1000" b="1" dirty="0"/>
              <a:t>Pattern</a:t>
            </a:r>
            <a:r>
              <a:rPr lang="en-GB" sz="1000" dirty="0"/>
              <a:t>: Rapid port enumeration (1-1024), </a:t>
            </a:r>
            <a:r>
              <a:rPr lang="en-GB" sz="1000" b="1" dirty="0"/>
              <a:t>Action</a:t>
            </a:r>
            <a:r>
              <a:rPr lang="en-GB" sz="1000" dirty="0"/>
              <a:t>: Source IP blocked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798A9-2DDB-CD97-E2FB-731FD1A7C911}"/>
              </a:ext>
            </a:extLst>
          </p:cNvPr>
          <p:cNvSpPr txBox="1"/>
          <p:nvPr/>
        </p:nvSpPr>
        <p:spPr>
          <a:xfrm>
            <a:off x="4004644" y="5380732"/>
            <a:ext cx="489309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Unencrypted SWIFT Traffic</a:t>
            </a:r>
          </a:p>
          <a:p>
            <a:r>
              <a:rPr lang="en-GB" sz="1100" b="1" dirty="0"/>
              <a:t>Port</a:t>
            </a:r>
            <a:r>
              <a:rPr lang="en-GB" sz="1100" dirty="0"/>
              <a:t>: 10030 (SWIFT) | </a:t>
            </a:r>
            <a:r>
              <a:rPr lang="en-GB" sz="1100" b="1" dirty="0"/>
              <a:t>Protocol</a:t>
            </a:r>
            <a:r>
              <a:rPr lang="en-GB" sz="1100" dirty="0"/>
              <a:t>: Unencrypted, </a:t>
            </a:r>
            <a:r>
              <a:rPr lang="en-GB" sz="1100" b="1" dirty="0"/>
              <a:t>Risk</a:t>
            </a:r>
            <a:r>
              <a:rPr lang="en-GB" sz="1100" dirty="0"/>
              <a:t>: Financial data exposure, </a:t>
            </a:r>
            <a:r>
              <a:rPr lang="en-GB" sz="1100" b="1" dirty="0"/>
              <a:t>Action</a:t>
            </a:r>
            <a:r>
              <a:rPr lang="en-GB" sz="1100" dirty="0"/>
              <a:t>: Protocol violation flagged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2D02E-34BA-D96E-D81E-EC9B99E25E3A}"/>
              </a:ext>
            </a:extLst>
          </p:cNvPr>
          <p:cNvSpPr txBox="1"/>
          <p:nvPr/>
        </p:nvSpPr>
        <p:spPr>
          <a:xfrm>
            <a:off x="4004644" y="4173193"/>
            <a:ext cx="4893099" cy="553998"/>
          </a:xfrm>
          <a:prstGeom prst="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C2 Server Communication</a:t>
            </a:r>
          </a:p>
          <a:p>
            <a:r>
              <a:rPr lang="en-US" sz="1000" b="1" dirty="0"/>
              <a:t>Source: </a:t>
            </a:r>
            <a:r>
              <a:rPr lang="en-US" sz="1000" dirty="0"/>
              <a:t>10.0.0.50:45332 → Dest: 198.51.100.1:443, </a:t>
            </a:r>
            <a:r>
              <a:rPr lang="en-US" sz="1000" b="1" dirty="0"/>
              <a:t>Threat</a:t>
            </a:r>
            <a:r>
              <a:rPr lang="en-US" sz="1000" dirty="0"/>
              <a:t>: Known C2 Server</a:t>
            </a:r>
            <a:br>
              <a:rPr lang="en-US" sz="1000" dirty="0"/>
            </a:br>
            <a:r>
              <a:rPr lang="en-US" sz="1000" b="1" dirty="0"/>
              <a:t>Action</a:t>
            </a:r>
            <a:r>
              <a:rPr lang="en-US" sz="1000" dirty="0"/>
              <a:t>: Blocked, Alert Generated</a:t>
            </a:r>
            <a:endParaRPr lang="en-GB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B503A-41CA-D911-E15B-E3E254184A8A}"/>
              </a:ext>
            </a:extLst>
          </p:cNvPr>
          <p:cNvSpPr txBox="1"/>
          <p:nvPr/>
        </p:nvSpPr>
        <p:spPr>
          <a:xfrm>
            <a:off x="4004644" y="6036256"/>
            <a:ext cx="4893100" cy="56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Metrics: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Connections/min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500+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Detection Rate: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97.3%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False Positive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&lt;8%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&lt;100ms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FFA12-536D-C8A5-E66D-4DF312409692}"/>
              </a:ext>
            </a:extLst>
          </p:cNvPr>
          <p:cNvSpPr txBox="1"/>
          <p:nvPr/>
        </p:nvSpPr>
        <p:spPr>
          <a:xfrm>
            <a:off x="3937307" y="3899765"/>
            <a:ext cx="486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Detection Examples</a:t>
            </a:r>
          </a:p>
        </p:txBody>
      </p:sp>
    </p:spTree>
    <p:extLst>
      <p:ext uri="{BB962C8B-B14F-4D97-AF65-F5344CB8AC3E}">
        <p14:creationId xmlns:p14="http://schemas.microsoft.com/office/powerpoint/2010/main" val="13142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0CF7-02B5-15DC-14FE-04A36047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B71680-9695-70EC-074E-EEA1332B0829}"/>
              </a:ext>
            </a:extLst>
          </p:cNvPr>
          <p:cNvSpPr txBox="1"/>
          <p:nvPr/>
        </p:nvSpPr>
        <p:spPr>
          <a:xfrm>
            <a:off x="277177" y="1606829"/>
            <a:ext cx="3468190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Evidence Collection Process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EA5BA-0556-D891-39AE-B4C6636FB7F1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Collection Agent - Deep Dive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93091-9204-21A1-D10F-0F77037DE356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7156E-5C56-7E4A-1771-AEBA3E65B1E9}"/>
              </a:ext>
            </a:extLst>
          </p:cNvPr>
          <p:cNvSpPr txBox="1"/>
          <p:nvPr/>
        </p:nvSpPr>
        <p:spPr>
          <a:xfrm>
            <a:off x="3919199" y="1580123"/>
            <a:ext cx="4893097" cy="312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Database Structure &amp; Compliance</a:t>
            </a:r>
          </a:p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 Database Schema</a:t>
            </a:r>
          </a:p>
          <a:p>
            <a:pPr algn="ctr"/>
            <a:endParaRPr lang="en-GB" sz="1400" b="1" u="sng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2869A-4952-D598-43CA-BF39A1F80675}"/>
              </a:ext>
            </a:extLst>
          </p:cNvPr>
          <p:cNvSpPr txBox="1"/>
          <p:nvPr/>
        </p:nvSpPr>
        <p:spPr>
          <a:xfrm>
            <a:off x="277177" y="1961985"/>
            <a:ext cx="3577181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Evidence Identification</a:t>
            </a:r>
          </a:p>
          <a:p>
            <a:r>
              <a:rPr lang="en-US" sz="1000" dirty="0"/>
              <a:t>• Threat file flagged by malware agent</a:t>
            </a:r>
            <a:br>
              <a:rPr lang="en-US" sz="1000" dirty="0"/>
            </a:br>
            <a:r>
              <a:rPr lang="en-US" sz="1000" dirty="0"/>
              <a:t>• Incident ID assigned and logged</a:t>
            </a:r>
            <a:br>
              <a:rPr lang="en-US" sz="1000" dirty="0"/>
            </a:br>
            <a:r>
              <a:rPr lang="en-US" sz="1000" dirty="0"/>
              <a:t>• Metadata capture (timestamp, size, location)</a:t>
            </a:r>
            <a:br>
              <a:rPr lang="en-US" sz="1000" dirty="0"/>
            </a:br>
            <a:r>
              <a:rPr lang="en-US" sz="1000" dirty="0"/>
              <a:t>• Initial documentation started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91347-35B2-91F5-FC48-03A331A85842}"/>
              </a:ext>
            </a:extLst>
          </p:cNvPr>
          <p:cNvSpPr txBox="1"/>
          <p:nvPr/>
        </p:nvSpPr>
        <p:spPr>
          <a:xfrm>
            <a:off x="277177" y="2922860"/>
            <a:ext cx="3589848" cy="877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Cryptographic Hash Generation</a:t>
            </a:r>
          </a:p>
          <a:p>
            <a:r>
              <a:rPr lang="en-US" sz="1000" dirty="0"/>
              <a:t>• SHA-256 hash calculated</a:t>
            </a:r>
            <a:br>
              <a:rPr lang="en-US" sz="1000" dirty="0"/>
            </a:br>
            <a:r>
              <a:rPr lang="en-US" sz="1000" dirty="0"/>
              <a:t>• Integrity baseline established</a:t>
            </a:r>
            <a:br>
              <a:rPr lang="en-US" sz="1000" dirty="0"/>
            </a:br>
            <a:r>
              <a:rPr lang="en-US" sz="1000" dirty="0"/>
              <a:t>• Hash stored in evidence database</a:t>
            </a:r>
            <a:br>
              <a:rPr lang="en-US" sz="1000" dirty="0"/>
            </a:br>
            <a:r>
              <a:rPr lang="en-US" sz="1000" dirty="0"/>
              <a:t>• Verification checksum created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67DCC-FD47-33B7-6C3A-2219F361FC9F}"/>
              </a:ext>
            </a:extLst>
          </p:cNvPr>
          <p:cNvSpPr txBox="1"/>
          <p:nvPr/>
        </p:nvSpPr>
        <p:spPr>
          <a:xfrm>
            <a:off x="277177" y="3875509"/>
            <a:ext cx="3575198" cy="877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Chain of Custody Initialization</a:t>
            </a:r>
          </a:p>
          <a:p>
            <a:r>
              <a:rPr lang="en-GB" sz="1000" dirty="0"/>
              <a:t>• Unique evidence ID generated</a:t>
            </a:r>
            <a:r>
              <a:rPr lang="en-GB" sz="900" dirty="0"/>
              <a:t> (EVD_YYYYMMDD_HHMMSS_XXXX)</a:t>
            </a:r>
            <a:br>
              <a:rPr lang="en-GB" sz="1000" dirty="0"/>
            </a:br>
            <a:r>
              <a:rPr lang="en-GB" sz="1000" dirty="0"/>
              <a:t>• Collector identity recorded (</a:t>
            </a:r>
            <a:r>
              <a:rPr lang="en-GB" sz="1000" dirty="0" err="1"/>
              <a:t>AI_Evidence_Agent</a:t>
            </a:r>
            <a:r>
              <a:rPr lang="en-GB" sz="1000" dirty="0"/>
              <a:t>)</a:t>
            </a:r>
            <a:br>
              <a:rPr lang="en-GB" sz="1000" dirty="0"/>
            </a:br>
            <a:r>
              <a:rPr lang="en-GB" sz="1000" dirty="0"/>
              <a:t>• ISO timestamp with microsecond precision</a:t>
            </a:r>
            <a:br>
              <a:rPr lang="en-GB" sz="1000" dirty="0"/>
            </a:br>
            <a:r>
              <a:rPr lang="en-GB" sz="1000" dirty="0"/>
              <a:t>• Initial custody entry in database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47E0B-9B57-0323-73D8-412E1DA35AB6}"/>
              </a:ext>
            </a:extLst>
          </p:cNvPr>
          <p:cNvSpPr txBox="1"/>
          <p:nvPr/>
        </p:nvSpPr>
        <p:spPr>
          <a:xfrm>
            <a:off x="277177" y="4806433"/>
            <a:ext cx="3575198" cy="877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Secure Storage</a:t>
            </a:r>
          </a:p>
          <a:p>
            <a:r>
              <a:rPr lang="en-US" sz="1000" dirty="0"/>
              <a:t>• Evidence copied to secure directory</a:t>
            </a:r>
            <a:br>
              <a:rPr lang="en-US" sz="1000" dirty="0"/>
            </a:br>
            <a:r>
              <a:rPr lang="en-US" sz="1000" dirty="0"/>
              <a:t>• Original file preserved (read-only)</a:t>
            </a:r>
            <a:br>
              <a:rPr lang="en-US" sz="1000" dirty="0"/>
            </a:br>
            <a:r>
              <a:rPr lang="en-US" sz="1000" dirty="0"/>
              <a:t>• SQLite database entry created</a:t>
            </a:r>
            <a:br>
              <a:rPr lang="en-US" sz="1000" dirty="0"/>
            </a:br>
            <a:r>
              <a:rPr lang="en-US" sz="1000" dirty="0"/>
              <a:t>• Backup copy generated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F7053-F2E7-CD91-4BFB-4F7DD8396ADB}"/>
              </a:ext>
            </a:extLst>
          </p:cNvPr>
          <p:cNvSpPr txBox="1"/>
          <p:nvPr/>
        </p:nvSpPr>
        <p:spPr>
          <a:xfrm>
            <a:off x="277177" y="5756733"/>
            <a:ext cx="3579164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5Compliance Documentation</a:t>
            </a:r>
          </a:p>
          <a:p>
            <a:r>
              <a:rPr lang="en-US" sz="1000" dirty="0"/>
              <a:t>• Legal admissibility verified</a:t>
            </a:r>
            <a:br>
              <a:rPr lang="en-US" sz="1000" dirty="0"/>
            </a:br>
            <a:r>
              <a:rPr lang="en-US" sz="1000" dirty="0"/>
              <a:t>• Compliance status: SOX, PCI-DSS, GDPR, FFIEC</a:t>
            </a:r>
            <a:br>
              <a:rPr lang="en-US" sz="1000" dirty="0"/>
            </a:br>
            <a:r>
              <a:rPr lang="en-US" sz="1000" dirty="0"/>
              <a:t>• 7-year retention policy applied</a:t>
            </a:r>
            <a:br>
              <a:rPr lang="en-US" sz="1000" dirty="0"/>
            </a:br>
            <a:r>
              <a:rPr lang="en-US" sz="1000" dirty="0"/>
              <a:t>• Court-ready documentation generated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A7AA4-7831-98C3-9B93-8BD39FE87F4D}"/>
              </a:ext>
            </a:extLst>
          </p:cNvPr>
          <p:cNvSpPr txBox="1"/>
          <p:nvPr/>
        </p:nvSpPr>
        <p:spPr>
          <a:xfrm>
            <a:off x="4004642" y="2103714"/>
            <a:ext cx="4981486" cy="1369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Table: </a:t>
            </a:r>
            <a:r>
              <a:rPr lang="en-US" sz="900" dirty="0" err="1"/>
              <a:t>evidence_items</a:t>
            </a:r>
            <a:endParaRPr lang="en-US" sz="900" dirty="0"/>
          </a:p>
          <a:p>
            <a:r>
              <a:rPr lang="en-US" sz="900" dirty="0"/>
              <a:t>•</a:t>
            </a:r>
            <a:r>
              <a:rPr lang="en-US" sz="1000" dirty="0"/>
              <a:t> </a:t>
            </a:r>
            <a:r>
              <a:rPr lang="en-US" sz="900" dirty="0"/>
              <a:t>id (PRIMARY KEY)</a:t>
            </a:r>
          </a:p>
          <a:p>
            <a:r>
              <a:rPr lang="en-US" sz="900" dirty="0"/>
              <a:t>• </a:t>
            </a:r>
            <a:r>
              <a:rPr lang="en-US" sz="900" dirty="0" err="1"/>
              <a:t>evidence_id</a:t>
            </a:r>
            <a:r>
              <a:rPr lang="en-US" sz="900" dirty="0"/>
              <a:t> (UNIQUE)</a:t>
            </a:r>
          </a:p>
          <a:p>
            <a:r>
              <a:rPr lang="en-US" sz="900" dirty="0"/>
              <a:t>• </a:t>
            </a:r>
            <a:r>
              <a:rPr lang="en-US" sz="900" dirty="0" err="1"/>
              <a:t>file_path</a:t>
            </a:r>
            <a:endParaRPr lang="en-US" sz="900" dirty="0"/>
          </a:p>
          <a:p>
            <a:r>
              <a:rPr lang="en-US" sz="900" dirty="0"/>
              <a:t>• </a:t>
            </a:r>
            <a:r>
              <a:rPr lang="en-US" sz="900" dirty="0" err="1"/>
              <a:t>incident_id</a:t>
            </a:r>
            <a:endParaRPr lang="en-US" sz="900" dirty="0"/>
          </a:p>
          <a:p>
            <a:r>
              <a:rPr lang="en-US" sz="900" dirty="0"/>
              <a:t>• </a:t>
            </a:r>
            <a:r>
              <a:rPr lang="en-US" sz="900" dirty="0" err="1"/>
              <a:t>collected_timestamp</a:t>
            </a:r>
            <a:endParaRPr lang="en-US" sz="900" dirty="0"/>
          </a:p>
          <a:p>
            <a:r>
              <a:rPr lang="en-US" sz="900" dirty="0"/>
              <a:t>• </a:t>
            </a:r>
            <a:r>
              <a:rPr lang="en-US" sz="900" dirty="0" err="1"/>
              <a:t>file_hash</a:t>
            </a:r>
            <a:r>
              <a:rPr lang="en-US" sz="900" dirty="0"/>
              <a:t> (SHA-256)</a:t>
            </a:r>
          </a:p>
          <a:p>
            <a:r>
              <a:rPr lang="en-US" sz="900" dirty="0"/>
              <a:t>• collector</a:t>
            </a:r>
          </a:p>
          <a:p>
            <a:r>
              <a:rPr lang="en-US" sz="900" dirty="0"/>
              <a:t>• </a:t>
            </a:r>
            <a:r>
              <a:rPr lang="en-US" sz="900" dirty="0" err="1"/>
              <a:t>chain_of_custody</a:t>
            </a:r>
            <a:r>
              <a:rPr lang="en-US" sz="900" dirty="0"/>
              <a:t> (JSON)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8C2F8-7567-4DCF-FE18-0B9B454C2D92}"/>
              </a:ext>
            </a:extLst>
          </p:cNvPr>
          <p:cNvSpPr txBox="1"/>
          <p:nvPr/>
        </p:nvSpPr>
        <p:spPr>
          <a:xfrm>
            <a:off x="4004644" y="4821005"/>
            <a:ext cx="4981486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zeus_banking_trojan.exe</a:t>
            </a:r>
          </a:p>
          <a:p>
            <a:r>
              <a:rPr lang="en-GB" sz="1000" b="1" dirty="0"/>
              <a:t>Evidence ID:</a:t>
            </a:r>
            <a:r>
              <a:rPr lang="en-GB" sz="1000" dirty="0"/>
              <a:t> EVD_20251010_143245_7823 </a:t>
            </a:r>
            <a:r>
              <a:rPr lang="en-GB" sz="1000" b="1" dirty="0"/>
              <a:t>Incident ID:</a:t>
            </a:r>
            <a:r>
              <a:rPr lang="en-GB" sz="1000" dirty="0"/>
              <a:t> INC_DEMO_001 </a:t>
            </a:r>
            <a:r>
              <a:rPr lang="en-GB" sz="1000" b="1" dirty="0"/>
              <a:t>SHA-256 Hash:</a:t>
            </a:r>
            <a:r>
              <a:rPr lang="en-GB" sz="1000" dirty="0"/>
              <a:t> a1b2c3d4e5f6... </a:t>
            </a:r>
            <a:r>
              <a:rPr lang="en-GB" sz="1000" b="1" dirty="0"/>
              <a:t>Collected:</a:t>
            </a:r>
            <a:r>
              <a:rPr lang="en-GB" sz="1000" dirty="0"/>
              <a:t> 2025-10-10T14:32:45.123456Z  </a:t>
            </a:r>
            <a:r>
              <a:rPr lang="en-GB" sz="1000" b="1" dirty="0"/>
              <a:t>Collector:</a:t>
            </a:r>
            <a:r>
              <a:rPr lang="en-GB" sz="1000" dirty="0"/>
              <a:t> </a:t>
            </a:r>
            <a:r>
              <a:rPr lang="en-GB" sz="1000" dirty="0" err="1"/>
              <a:t>AI_Evidence_Agent</a:t>
            </a:r>
            <a:r>
              <a:rPr lang="en-GB" sz="1000" dirty="0"/>
              <a:t> </a:t>
            </a:r>
            <a:r>
              <a:rPr lang="en-GB" sz="1000" b="1" dirty="0"/>
              <a:t>Chain Status:</a:t>
            </a:r>
            <a:r>
              <a:rPr lang="en-GB" sz="1000" dirty="0"/>
              <a:t> Verified ✓ </a:t>
            </a:r>
            <a:r>
              <a:rPr lang="en-GB" sz="1000" b="1" dirty="0"/>
              <a:t>Legal Status:</a:t>
            </a:r>
            <a:r>
              <a:rPr lang="en-GB" sz="1000" dirty="0"/>
              <a:t> Court Admissible ✓ </a:t>
            </a:r>
            <a:r>
              <a:rPr lang="en-GB" sz="1000" b="1" dirty="0"/>
              <a:t>Retention Until:</a:t>
            </a:r>
            <a:r>
              <a:rPr lang="en-GB" sz="1000" dirty="0"/>
              <a:t> 2032-10-10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B945B-4197-283D-7047-114C8F2482EB}"/>
              </a:ext>
            </a:extLst>
          </p:cNvPr>
          <p:cNvSpPr txBox="1"/>
          <p:nvPr/>
        </p:nvSpPr>
        <p:spPr>
          <a:xfrm>
            <a:off x="4015020" y="5610364"/>
            <a:ext cx="498148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002060"/>
                </a:solidFill>
              </a:rPr>
              <a:t>Regulatory Compliance</a:t>
            </a:r>
          </a:p>
          <a:p>
            <a:r>
              <a:rPr lang="en-US" sz="1000" b="1" dirty="0"/>
              <a:t>SOX (Sarbanes-Oxley):</a:t>
            </a:r>
            <a:r>
              <a:rPr lang="en-US" sz="1000" dirty="0"/>
              <a:t> Audit trail integrity, </a:t>
            </a:r>
            <a:r>
              <a:rPr lang="en-US" sz="1000" b="1" dirty="0"/>
              <a:t>GDPR:</a:t>
            </a:r>
            <a:r>
              <a:rPr lang="en-US" sz="1000" dirty="0"/>
              <a:t> Personal data breach documentation, 72-hour reporting, </a:t>
            </a:r>
            <a:r>
              <a:rPr lang="en-GB" sz="1000" b="1" dirty="0"/>
              <a:t>FFIEC:</a:t>
            </a:r>
            <a:r>
              <a:rPr lang="en-GB" sz="1000" dirty="0"/>
              <a:t> Financial institution cybersecurity standards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899069-DFBB-9FDB-E700-E086E7C9D79A}"/>
              </a:ext>
            </a:extLst>
          </p:cNvPr>
          <p:cNvSpPr txBox="1"/>
          <p:nvPr/>
        </p:nvSpPr>
        <p:spPr>
          <a:xfrm>
            <a:off x="4015017" y="3741456"/>
            <a:ext cx="4971111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{   "action": "INITIAL_COLLECTION",</a:t>
            </a:r>
            <a:br>
              <a:rPr lang="en-US" sz="900" dirty="0"/>
            </a:br>
            <a:r>
              <a:rPr lang="en-US" sz="900" dirty="0"/>
              <a:t>  "timestamp": "2025-10-10T14:32:45.123456",</a:t>
            </a:r>
            <a:br>
              <a:rPr lang="en-US" sz="900" dirty="0"/>
            </a:br>
            <a:r>
              <a:rPr lang="en-US" sz="900" dirty="0"/>
              <a:t>  "person": "</a:t>
            </a:r>
            <a:r>
              <a:rPr lang="en-US" sz="900" dirty="0" err="1"/>
              <a:t>AI_Evidence_Agent</a:t>
            </a:r>
            <a:r>
              <a:rPr lang="en-US" sz="900" dirty="0"/>
              <a:t>",</a:t>
            </a:r>
            <a:br>
              <a:rPr lang="en-US" sz="900" dirty="0"/>
            </a:br>
            <a:r>
              <a:rPr lang="en-US" sz="900" dirty="0"/>
              <a:t>  "</a:t>
            </a:r>
            <a:r>
              <a:rPr lang="en-US" sz="900" dirty="0" err="1"/>
              <a:t>hash_verified</a:t>
            </a:r>
            <a:r>
              <a:rPr lang="en-US" sz="900" dirty="0"/>
              <a:t>": true,</a:t>
            </a:r>
            <a:br>
              <a:rPr lang="en-US" sz="900" dirty="0"/>
            </a:br>
            <a:r>
              <a:rPr lang="en-US" sz="900" dirty="0"/>
              <a:t>  "location": "./evidence/</a:t>
            </a:r>
            <a:r>
              <a:rPr lang="en-US" sz="900" dirty="0" err="1"/>
              <a:t>EVD_xxx</a:t>
            </a:r>
            <a:r>
              <a:rPr lang="en-US" sz="900" dirty="0"/>
              <a:t>“ }</a:t>
            </a:r>
            <a:endParaRPr lang="en-GB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9323C6-440E-6D8A-82C1-8227BC576FDE}"/>
              </a:ext>
            </a:extLst>
          </p:cNvPr>
          <p:cNvSpPr txBox="1"/>
          <p:nvPr/>
        </p:nvSpPr>
        <p:spPr>
          <a:xfrm>
            <a:off x="4004644" y="6222229"/>
            <a:ext cx="4981484" cy="384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Metrics:</a:t>
            </a:r>
          </a:p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Integrity: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100%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Chain Verified: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100%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Court Ready: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Yes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: 7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4C294-2CF3-7FDF-22AA-26D5EAA9CCE2}"/>
              </a:ext>
            </a:extLst>
          </p:cNvPr>
          <p:cNvSpPr txBox="1"/>
          <p:nvPr/>
        </p:nvSpPr>
        <p:spPr>
          <a:xfrm>
            <a:off x="3959026" y="3483018"/>
            <a:ext cx="486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 of Custody JSON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EDC02-5FBE-13DC-17BD-83BE80F4F5CD}"/>
              </a:ext>
            </a:extLst>
          </p:cNvPr>
          <p:cNvSpPr txBox="1"/>
          <p:nvPr/>
        </p:nvSpPr>
        <p:spPr>
          <a:xfrm>
            <a:off x="3959026" y="4491851"/>
            <a:ext cx="486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Detection Examples</a:t>
            </a:r>
          </a:p>
        </p:txBody>
      </p:sp>
    </p:spTree>
    <p:extLst>
      <p:ext uri="{BB962C8B-B14F-4D97-AF65-F5344CB8AC3E}">
        <p14:creationId xmlns:p14="http://schemas.microsoft.com/office/powerpoint/2010/main" val="34159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D6C5-5EC4-F67A-74F1-88D3021C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5EF78-FF93-1B1B-F318-A60F47278535}"/>
              </a:ext>
            </a:extLst>
          </p:cNvPr>
          <p:cNvSpPr txBox="1"/>
          <p:nvPr/>
        </p:nvSpPr>
        <p:spPr>
          <a:xfrm>
            <a:off x="277177" y="1606829"/>
            <a:ext cx="3468190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Testing Methodology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FE5F2-CA92-D552-4F07-C19759BAE6CF}"/>
              </a:ext>
            </a:extLst>
          </p:cNvPr>
          <p:cNvSpPr txBox="1"/>
          <p:nvPr/>
        </p:nvSpPr>
        <p:spPr>
          <a:xfrm>
            <a:off x="1801639" y="662685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&amp; Validation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5648-C686-1A01-2D7D-4C126671F2C3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292EE-3F0E-E5B4-2A7A-0E6689FC1384}"/>
              </a:ext>
            </a:extLst>
          </p:cNvPr>
          <p:cNvSpPr txBox="1"/>
          <p:nvPr/>
        </p:nvSpPr>
        <p:spPr>
          <a:xfrm>
            <a:off x="3919199" y="1580123"/>
            <a:ext cx="4893097" cy="312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</a:rPr>
              <a:t>Test Results &amp; Performance</a:t>
            </a:r>
          </a:p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Results Summary</a:t>
            </a:r>
          </a:p>
          <a:p>
            <a:pPr algn="ctr"/>
            <a:endParaRPr lang="en-GB" sz="1400" b="1" u="sng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  <a:p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US" sz="1600" b="1" i="1" dirty="0">
              <a:solidFill>
                <a:srgbClr val="002060"/>
              </a:solidFill>
            </a:endParaRPr>
          </a:p>
          <a:p>
            <a:endParaRPr lang="en-GB" sz="1400" b="1" u="sng" dirty="0">
              <a:solidFill>
                <a:srgbClr val="002060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DA8D1-6E39-AD39-92EF-40C361C77A85}"/>
              </a:ext>
            </a:extLst>
          </p:cNvPr>
          <p:cNvSpPr txBox="1"/>
          <p:nvPr/>
        </p:nvSpPr>
        <p:spPr>
          <a:xfrm>
            <a:off x="277177" y="2043462"/>
            <a:ext cx="3577181" cy="723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100-File Dataset</a:t>
            </a:r>
          </a:p>
          <a:p>
            <a:r>
              <a:rPr lang="en-US" sz="1000" dirty="0"/>
              <a:t>• 75 Clean/Legitimate files (75%) • 15 Low-threat files (15%)</a:t>
            </a:r>
            <a:br>
              <a:rPr lang="en-US" sz="1000" dirty="0"/>
            </a:br>
            <a:r>
              <a:rPr lang="en-US" sz="1000" dirty="0"/>
              <a:t>• 7 Medium-threat files (7%) • 2 High-threat files (2%)</a:t>
            </a:r>
            <a:br>
              <a:rPr lang="en-US" sz="1000" dirty="0"/>
            </a:br>
            <a:r>
              <a:rPr lang="en-US" sz="1000" dirty="0"/>
              <a:t>• 1 Critical threat file (1%)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995AE-D6E5-9814-F77E-5FE661DA13E8}"/>
              </a:ext>
            </a:extLst>
          </p:cNvPr>
          <p:cNvSpPr txBox="1"/>
          <p:nvPr/>
        </p:nvSpPr>
        <p:spPr>
          <a:xfrm>
            <a:off x="275546" y="2868951"/>
            <a:ext cx="3589848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Categories Tested</a:t>
            </a:r>
            <a:br>
              <a:rPr lang="en-US" sz="1000" dirty="0"/>
            </a:br>
            <a:r>
              <a:rPr lang="en-GB" sz="1000" dirty="0"/>
              <a:t>• Business applications (Outlook, Excel, Chrome)</a:t>
            </a:r>
            <a:br>
              <a:rPr lang="en-GB" sz="1000" dirty="0"/>
            </a:br>
            <a:r>
              <a:rPr lang="en-GB" sz="1000" dirty="0"/>
              <a:t>• Financial documents (quarterly reports, budgets)</a:t>
            </a:r>
            <a:br>
              <a:rPr lang="en-GB" sz="1000" dirty="0"/>
            </a:br>
            <a:r>
              <a:rPr lang="en-GB" sz="1000" dirty="0"/>
              <a:t>• Trading data (CSV market data)</a:t>
            </a:r>
            <a:br>
              <a:rPr lang="en-GB" sz="1000" dirty="0"/>
            </a:br>
            <a:r>
              <a:rPr lang="en-GB" sz="1000" dirty="0"/>
              <a:t>• System files (configs, logs)</a:t>
            </a:r>
            <a:br>
              <a:rPr lang="en-GB" sz="1000" dirty="0"/>
            </a:br>
            <a:r>
              <a:rPr lang="en-GB" sz="1000" dirty="0"/>
              <a:t>• Malware samples (Zeus, </a:t>
            </a:r>
            <a:r>
              <a:rPr lang="en-GB" sz="1000" dirty="0" err="1"/>
              <a:t>Dridex</a:t>
            </a:r>
            <a:r>
              <a:rPr lang="en-GB" sz="1000" dirty="0"/>
              <a:t>, ransomware)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A47B9-CF23-724D-0A1D-A264E03C2A14}"/>
              </a:ext>
            </a:extLst>
          </p:cNvPr>
          <p:cNvSpPr txBox="1"/>
          <p:nvPr/>
        </p:nvSpPr>
        <p:spPr>
          <a:xfrm>
            <a:off x="277176" y="4011304"/>
            <a:ext cx="3577181" cy="1338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Process</a:t>
            </a:r>
          </a:p>
          <a:p>
            <a:r>
              <a:rPr lang="en-GB" sz="1000" dirty="0"/>
              <a:t>1. Create realistic test environment</a:t>
            </a:r>
            <a:br>
              <a:rPr lang="en-GB" sz="1000" dirty="0"/>
            </a:br>
            <a:r>
              <a:rPr lang="en-GB" sz="1000" dirty="0"/>
              <a:t>2. Run comprehensive scan on 100 files</a:t>
            </a:r>
            <a:br>
              <a:rPr lang="en-GB" sz="1000" dirty="0"/>
            </a:br>
            <a:r>
              <a:rPr lang="en-GB" sz="1000" dirty="0"/>
              <a:t>3. Validate detection accuracy</a:t>
            </a:r>
            <a:br>
              <a:rPr lang="en-GB" sz="1000" dirty="0"/>
            </a:br>
            <a:r>
              <a:rPr lang="en-GB" sz="1000" dirty="0"/>
              <a:t>4. Measure false positive rate</a:t>
            </a:r>
            <a:br>
              <a:rPr lang="en-GB" sz="1000" dirty="0"/>
            </a:br>
            <a:r>
              <a:rPr lang="en-GB" sz="1000" dirty="0"/>
              <a:t>5. Test quarantine functionality</a:t>
            </a:r>
            <a:br>
              <a:rPr lang="en-GB" sz="1000" dirty="0"/>
            </a:br>
            <a:r>
              <a:rPr lang="en-GB" sz="1000" dirty="0"/>
              <a:t>6. Verify evidence collection</a:t>
            </a:r>
            <a:br>
              <a:rPr lang="en-GB" sz="1000" dirty="0"/>
            </a:br>
            <a:r>
              <a:rPr lang="en-GB" sz="1000" dirty="0"/>
              <a:t>7. Validate compliance documentation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CC07F-1EDB-DE1C-BFEE-D94BA5B5B6C5}"/>
              </a:ext>
            </a:extLst>
          </p:cNvPr>
          <p:cNvSpPr txBox="1"/>
          <p:nvPr/>
        </p:nvSpPr>
        <p:spPr>
          <a:xfrm>
            <a:off x="286230" y="5430776"/>
            <a:ext cx="3579164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Metrics</a:t>
            </a:r>
          </a:p>
          <a:p>
            <a:r>
              <a:rPr lang="en-US" sz="1000" dirty="0"/>
              <a:t>• True Positives: Correctly identified threats</a:t>
            </a:r>
            <a:br>
              <a:rPr lang="en-US" sz="1000" dirty="0"/>
            </a:br>
            <a:r>
              <a:rPr lang="en-US" sz="1000" dirty="0"/>
              <a:t>• False Positives: Clean files flagged as threats</a:t>
            </a:r>
            <a:br>
              <a:rPr lang="en-US" sz="1000" dirty="0"/>
            </a:br>
            <a:r>
              <a:rPr lang="en-US" sz="1000" dirty="0"/>
              <a:t>• False Negatives: Missed threats</a:t>
            </a:r>
            <a:br>
              <a:rPr lang="en-US" sz="1000" dirty="0"/>
            </a:br>
            <a:r>
              <a:rPr lang="en-US" sz="1000" dirty="0"/>
              <a:t>• Detection Rate: % of threats found</a:t>
            </a:r>
            <a:br>
              <a:rPr lang="en-US" sz="1000" dirty="0"/>
            </a:br>
            <a:r>
              <a:rPr lang="en-US" sz="1000" dirty="0"/>
              <a:t>• Processing Speed: Files per second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5A15D-B6BD-D20E-5810-B4712989E101}"/>
              </a:ext>
            </a:extLst>
          </p:cNvPr>
          <p:cNvSpPr txBox="1"/>
          <p:nvPr/>
        </p:nvSpPr>
        <p:spPr>
          <a:xfrm>
            <a:off x="4004642" y="2103714"/>
            <a:ext cx="498148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Files Scanned: 100</a:t>
            </a:r>
          </a:p>
          <a:p>
            <a:r>
              <a:rPr lang="en-US" sz="1000" dirty="0"/>
              <a:t>Threats Detected: </a:t>
            </a:r>
            <a:r>
              <a:rPr lang="en-US" sz="1000" dirty="0">
                <a:solidFill>
                  <a:srgbClr val="FF0000"/>
                </a:solidFill>
              </a:rPr>
              <a:t>25</a:t>
            </a:r>
          </a:p>
          <a:p>
            <a:r>
              <a:rPr lang="en-US" sz="1000" dirty="0"/>
              <a:t>Clean Files: 75</a:t>
            </a:r>
          </a:p>
          <a:p>
            <a:r>
              <a:rPr lang="en-US" sz="1000" dirty="0"/>
              <a:t>Quarantined: </a:t>
            </a:r>
            <a:r>
              <a:rPr lang="en-US" sz="1000" dirty="0">
                <a:solidFill>
                  <a:srgbClr val="FF0000"/>
                </a:solidFill>
              </a:rPr>
              <a:t>3 (CRITICAL/HIGH)</a:t>
            </a:r>
          </a:p>
          <a:p>
            <a:r>
              <a:rPr lang="en-US" sz="1000" dirty="0"/>
              <a:t>Detection Rate: 100%</a:t>
            </a:r>
            <a:endParaRPr 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EF3319-352E-28A3-57BD-78F5A80F5CD7}"/>
              </a:ext>
            </a:extLst>
          </p:cNvPr>
          <p:cNvSpPr txBox="1"/>
          <p:nvPr/>
        </p:nvSpPr>
        <p:spPr>
          <a:xfrm>
            <a:off x="3995826" y="4422562"/>
            <a:ext cx="4981486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🔴 CRITICAL:1 file (1%)</a:t>
            </a:r>
          </a:p>
          <a:p>
            <a:r>
              <a:rPr lang="en-GB" sz="1000" dirty="0"/>
              <a:t>🟠 HIGH:2 files (2%)</a:t>
            </a:r>
          </a:p>
          <a:p>
            <a:r>
              <a:rPr lang="en-GB" sz="1000" dirty="0"/>
              <a:t>🟡 MEDIUM:7 files (7%)</a:t>
            </a:r>
          </a:p>
          <a:p>
            <a:r>
              <a:rPr lang="en-GB" sz="1000" dirty="0"/>
              <a:t>🟢 LOW:15 files (15%)</a:t>
            </a:r>
          </a:p>
          <a:p>
            <a:r>
              <a:rPr lang="en-GB" sz="1000" dirty="0"/>
              <a:t>🔵 INFO (Clean):75 files (75%)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BCE61-4D6F-D67A-0C90-19FFF07A46AE}"/>
              </a:ext>
            </a:extLst>
          </p:cNvPr>
          <p:cNvSpPr txBox="1"/>
          <p:nvPr/>
        </p:nvSpPr>
        <p:spPr>
          <a:xfrm>
            <a:off x="4015020" y="3287198"/>
            <a:ext cx="4971111" cy="800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True Positives: </a:t>
            </a:r>
            <a:r>
              <a:rPr lang="en-US" sz="1000" dirty="0"/>
              <a:t>25 threats detected</a:t>
            </a:r>
          </a:p>
          <a:p>
            <a:r>
              <a:rPr lang="en-GB" sz="900" b="1" dirty="0"/>
              <a:t>False Positives: </a:t>
            </a:r>
            <a:r>
              <a:rPr lang="en-GB" sz="900" dirty="0"/>
              <a:t>0 (0%)</a:t>
            </a:r>
          </a:p>
          <a:p>
            <a:r>
              <a:rPr lang="en-GB" sz="900" b="1" dirty="0"/>
              <a:t>False Negatives: </a:t>
            </a:r>
            <a:r>
              <a:rPr lang="en-GB" sz="900" dirty="0"/>
              <a:t>0 (0%)</a:t>
            </a:r>
          </a:p>
          <a:p>
            <a:r>
              <a:rPr lang="en-GB" sz="900" b="1" dirty="0"/>
              <a:t>Precision: </a:t>
            </a:r>
            <a:r>
              <a:rPr lang="en-GB" sz="900" dirty="0"/>
              <a:t>100%</a:t>
            </a:r>
          </a:p>
          <a:p>
            <a:r>
              <a:rPr lang="en-GB" sz="900" b="1" dirty="0"/>
              <a:t>Recall: </a:t>
            </a:r>
            <a:r>
              <a:rPr lang="en-GB" sz="900" dirty="0"/>
              <a:t>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219F6-804C-FA75-3C87-26E9F5C954DE}"/>
              </a:ext>
            </a:extLst>
          </p:cNvPr>
          <p:cNvSpPr txBox="1"/>
          <p:nvPr/>
        </p:nvSpPr>
        <p:spPr>
          <a:xfrm>
            <a:off x="3995828" y="5327548"/>
            <a:ext cx="498148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Metrics:</a:t>
            </a:r>
          </a:p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Processing Speed: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1000+ files/sec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Average Response Time: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85ms per file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Scan Duration: ~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10 seconds (100 files)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Memory Usage: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&lt;100MB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0255-0933-3783-4B76-6157FA356372}"/>
              </a:ext>
            </a:extLst>
          </p:cNvPr>
          <p:cNvSpPr txBox="1"/>
          <p:nvPr/>
        </p:nvSpPr>
        <p:spPr>
          <a:xfrm>
            <a:off x="3919199" y="3003589"/>
            <a:ext cx="486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en-GB" sz="1200" b="1" u="sng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Acccuracy</a:t>
            </a:r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6C3CB-D6A3-34A6-1AA0-CC0AB6752A99}"/>
              </a:ext>
            </a:extLst>
          </p:cNvPr>
          <p:cNvSpPr txBox="1"/>
          <p:nvPr/>
        </p:nvSpPr>
        <p:spPr>
          <a:xfrm>
            <a:off x="3959026" y="4118736"/>
            <a:ext cx="486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 Level Breakdown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7B448-BD89-60F5-9950-793A211C0822}"/>
              </a:ext>
            </a:extLst>
          </p:cNvPr>
          <p:cNvSpPr txBox="1"/>
          <p:nvPr/>
        </p:nvSpPr>
        <p:spPr>
          <a:xfrm>
            <a:off x="4004647" y="5907829"/>
            <a:ext cx="498148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Analytics Generated: </a:t>
            </a:r>
          </a:p>
          <a:p>
            <a:r>
              <a:rPr lang="en-GB" sz="1000" dirty="0"/>
              <a:t>Threat Distribution Pie Chart | Detection Timeline (30-day) | Compliance Dashboard | ROI Analysis | Executive Summary | Network Heatmap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59"/>
    </mc:Choice>
    <mc:Fallback xmlns="">
      <p:transition spd="slow" advTm="95759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20791</TotalTime>
  <Words>3664</Words>
  <Application>Microsoft Office PowerPoint</Application>
  <PresentationFormat>On-screen Show (4:3)</PresentationFormat>
  <Paragraphs>591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Arial</vt:lpstr>
      <vt:lpstr>Arial</vt:lpstr>
      <vt:lpstr>Calibri</vt:lpstr>
      <vt:lpstr>Lato</vt:lpstr>
      <vt:lpstr>Montserrat</vt:lpstr>
      <vt:lpstr>Montserrat Medium</vt:lpstr>
      <vt:lpstr>Custom Design</vt:lpstr>
      <vt:lpstr>Package</vt:lpstr>
      <vt:lpstr>Microsoft Excel Worksheet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pavlos papachristos</cp:lastModifiedBy>
  <cp:revision>412</cp:revision>
  <dcterms:created xsi:type="dcterms:W3CDTF">2019-05-01T15:27:08Z</dcterms:created>
  <dcterms:modified xsi:type="dcterms:W3CDTF">2025-10-12T06:55:41Z</dcterms:modified>
</cp:coreProperties>
</file>